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03" r:id="rId4"/>
    <p:sldId id="260" r:id="rId5"/>
    <p:sldId id="258" r:id="rId6"/>
    <p:sldId id="314" r:id="rId7"/>
    <p:sldId id="323" r:id="rId8"/>
    <p:sldId id="315" r:id="rId9"/>
    <p:sldId id="324" r:id="rId10"/>
    <p:sldId id="337" r:id="rId11"/>
    <p:sldId id="338" r:id="rId12"/>
    <p:sldId id="316" r:id="rId13"/>
    <p:sldId id="336" r:id="rId14"/>
    <p:sldId id="327" r:id="rId15"/>
    <p:sldId id="325" r:id="rId16"/>
    <p:sldId id="326" r:id="rId17"/>
    <p:sldId id="294" r:id="rId18"/>
    <p:sldId id="328" r:id="rId19"/>
    <p:sldId id="329" r:id="rId20"/>
    <p:sldId id="317" r:id="rId21"/>
    <p:sldId id="318" r:id="rId22"/>
    <p:sldId id="339" r:id="rId23"/>
    <p:sldId id="340" r:id="rId24"/>
    <p:sldId id="268" r:id="rId25"/>
    <p:sldId id="305" r:id="rId26"/>
    <p:sldId id="333" r:id="rId27"/>
    <p:sldId id="331" r:id="rId28"/>
    <p:sldId id="334" r:id="rId29"/>
    <p:sldId id="335" r:id="rId30"/>
    <p:sldId id="332" r:id="rId31"/>
    <p:sldId id="330" r:id="rId32"/>
    <p:sldId id="322" r:id="rId33"/>
    <p:sldId id="283" r:id="rId3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99"/>
    <a:srgbClr val="00FFFF"/>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848" y="-5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522FCA-69A2-4D43-B798-182086B96DC3}"/>
              </a:ext>
            </a:extLst>
          </p:cNvPr>
          <p:cNvSpPr>
            <a:spLocks noGrp="1"/>
          </p:cNvSpPr>
          <p:nvPr>
            <p:ph type="ctrTitle"/>
          </p:nvPr>
        </p:nvSpPr>
        <p:spPr>
          <a:xfrm>
            <a:off x="1143000" y="1122363"/>
            <a:ext cx="6858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xmlns="" id="{E462CEFC-EBC1-4DF7-8164-5FE462C6E19B}"/>
              </a:ext>
            </a:extLst>
          </p:cNvPr>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A929F80-D4CD-4548-90FF-8BB1B602C88A}"/>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A9EB7EA-946F-46B7-8AD2-946EAAE9E05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18365F8-8EBD-4C53-A0E2-D13C346682B4}"/>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75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2AFBC6-41C2-4F0C-9E5C-8793C48A8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5E4031D-80C0-433F-BE81-41CF1492B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EF1F71E-8CB7-4B85-8793-54DF6EBA174E}"/>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086280E8-6B2A-478C-AD43-0FB4AA80069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0C27779-AC77-497A-A0F7-859926C7EFC0}"/>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0492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04A53-F06C-4BDD-ADB8-B4FDE10B76A1}"/>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45061FD-0EA3-474C-AFC8-EDEC3C21FE40}"/>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25CF1FB-CCD3-46C2-8CD2-C94B3A09968C}"/>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1C495C1C-8618-4EE3-B7C2-01D79683135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ED79FF9D-8CD5-4897-9D16-1605833468DB}"/>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051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88B1C-2A39-4A09-90D3-49BE37E71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08DE305-66EA-4182-8614-276EC0B27AA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2313512-E978-4B5E-AD65-F0F9BA91964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F0BF745-63E7-4203-9C9A-95D848E63352}"/>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A49F3993-962E-4F4C-A43B-6081484D6A1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292C9CAC-A16F-40C0-BB60-FDB21DDE97C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287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045184-57D4-44E2-996F-9EB64298DD4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9CB156B-3EC0-4B1E-B53D-DED196789BFF}"/>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88FCBB9-59C3-47A9-8BC4-FB137B0F83E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38352D2-7C7F-4EEF-A707-65C8CC44178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26A4D81-BCD8-41F8-87E6-9BD025F8E55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112CC0D-D48A-414D-BAA1-1A1323B21FA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8BCF5BC-C17F-4EDC-8223-21EF8B8576D0}"/>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087445BB-C89A-4964-BBB9-671E4DB119E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38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FCDDE0-94A3-41C7-B3A7-E3214424C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07D5C7C-99DC-4A13-B092-1983DC34681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9860CD09-C184-475B-B78A-351BB6BAB6D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16B02069-B557-45E0-B486-A3E0E213CB4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1021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7EB5171-ABEB-4FDF-8861-778F6657BFC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F3382080-28CB-4096-A7FD-CD1BADEEAB5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156751BF-3AF4-4FF2-BFFA-833726CC6E56}"/>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214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D7071-477B-4651-8CE2-1FEB95CE9160}"/>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D6A73AFE-7A6A-4760-8A49-BA9E68D54D05}"/>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02C76A9-DD19-4967-A3B0-20D2B6976D17}"/>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8286EB8-1072-4281-A724-52EA5958EC63}"/>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458E39F-7ABF-4D79-955C-6F1CD99D743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8B4CBB21-CF69-4B93-8789-238C6553364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27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4E57E3-24CB-4376-9D7F-2615354886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34D8650-FE42-411B-B785-609785478C57}"/>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7650EE4-4552-44CE-BF1A-0D5A03059991}"/>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03EB6C1-540F-448E-98CA-FA1EBFBD10B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20E50E4-5A52-4C13-9BE2-E80460B7C2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65E9235F-D314-4021-A33A-0B975BA5EA2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6645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1FB6C0-59FE-424A-B1EA-1D5AB8D4A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D92633B-B679-4EC7-B410-E89EAB781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B921E85-415B-43DA-9161-E0A1BB9C80E8}"/>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BCC4CB9-AB31-4A74-B262-86693387051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69A7406-DAA7-4A05-8D59-520818F347F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816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981EEB0-1B5C-4749-B809-6D87942EB45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43EE611-A1DD-4EB4-9341-357FD09F601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7542DC0-C316-458A-AE7B-C71FFEC8BFB7}"/>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2F21A025-6396-4C30-8F01-E82CD77C129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F527054-4A30-4CB9-A54E-40A25D46CD0E}"/>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979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3/19/2022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3/19/2022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3/19/2022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3/19/2022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3/19/2022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4F06C3C-BDF6-4E3D-BEE2-9F47A1AE7AA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9070AEC-D5A5-4D62-B387-8C48B1CE375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E045E7-244C-4CF3-B56A-CF454187B6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DBA41-01D4-484E-B79F-41DD162E210A}" type="datetimeFigureOut">
              <a:rPr lang="en-US" smtClean="0">
                <a:solidFill>
                  <a:prstClr val="black">
                    <a:tint val="75000"/>
                  </a:prstClr>
                </a:solidFill>
              </a:rPr>
              <a:pPr/>
              <a:t>3/19/2022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4C40A89A-9203-41D7-BEFC-91A469B795D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2D4666D-9899-4A02-A927-A3E4F3E9D1D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227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0"/>
            <a:ext cx="8610600" cy="1470025"/>
          </a:xfrm>
        </p:spPr>
        <p:txBody>
          <a:bodyPr>
            <a:normAutofit fontScale="90000"/>
          </a:bodyPr>
          <a:lstStyle/>
          <a:p>
            <a:r>
              <a:rPr lang="en-US" sz="4900" dirty="0" smtClean="0">
                <a:solidFill>
                  <a:schemeClr val="bg1"/>
                </a:solidFill>
                <a:latin typeface="Arial Black" panose="020B0A04020102020204" pitchFamily="34" charset="0"/>
              </a:rPr>
              <a:t>SEICHE 2022</a:t>
            </a:r>
            <a:br>
              <a:rPr lang="en-US" sz="4900"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Introduction to Arduino</a:t>
            </a:r>
            <a:br>
              <a:rPr lang="en-US" dirty="0" smtClean="0">
                <a:solidFill>
                  <a:schemeClr val="bg1"/>
                </a:solidFill>
                <a:latin typeface="Arial Black" panose="020B0A04020102020204" pitchFamily="34" charset="0"/>
              </a:rPr>
            </a:br>
            <a:r>
              <a:rPr lang="en-US" sz="2700" dirty="0" smtClean="0"/>
              <a:t>Lesson </a:t>
            </a:r>
            <a:r>
              <a:rPr lang="en-US" sz="2700" dirty="0" smtClean="0"/>
              <a:t>7/8– </a:t>
            </a:r>
            <a:r>
              <a:rPr lang="en-US" sz="2700" dirty="0" smtClean="0"/>
              <a:t>Grounding, ESD, </a:t>
            </a:r>
            <a:r>
              <a:rPr lang="en-US" sz="2700" dirty="0" smtClean="0"/>
              <a:t>Breadboards, Schematics, </a:t>
            </a:r>
            <a:r>
              <a:rPr lang="en-US" sz="2700" dirty="0" smtClean="0"/>
              <a:t>Resistors, </a:t>
            </a:r>
            <a:r>
              <a:rPr lang="en-US" sz="2700" dirty="0" smtClean="0"/>
              <a:t>Connecting </a:t>
            </a:r>
            <a:r>
              <a:rPr lang="en-US" sz="2700" dirty="0" smtClean="0"/>
              <a:t>LEDs</a:t>
            </a:r>
            <a:endParaRPr lang="en-US" dirty="0">
              <a:solidFill>
                <a:schemeClr val="bg1"/>
              </a:solidFill>
              <a:latin typeface="Arial Black" panose="020B0A04020102020204" pitchFamily="34" charset="0"/>
            </a:endParaRPr>
          </a:p>
        </p:txBody>
      </p:sp>
      <p:sp>
        <p:nvSpPr>
          <p:cNvPr id="3"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chemeClr val="bg1"/>
                </a:solidFill>
                <a:latin typeface="Arial Black" panose="020B0A04020102020204" pitchFamily="34" charset="0"/>
              </a:rPr>
              <a:t>Instructor:   Paul Frommeyer</a:t>
            </a:r>
          </a:p>
          <a:p>
            <a:pPr algn="l">
              <a:spcBef>
                <a:spcPts val="0"/>
              </a:spcBef>
            </a:pPr>
            <a:r>
              <a:rPr lang="en-US" dirty="0">
                <a:solidFill>
                  <a:schemeClr val="bg1"/>
                </a:solidFill>
                <a:latin typeface="Arial Black" panose="020B0A04020102020204" pitchFamily="34" charset="0"/>
              </a:rPr>
              <a:t> </a:t>
            </a:r>
            <a:r>
              <a:rPr lang="en-US" dirty="0" smtClean="0">
                <a:solidFill>
                  <a:schemeClr val="bg1"/>
                </a:solidFill>
                <a:latin typeface="Arial Black" panose="020B0A04020102020204" pitchFamily="34" charset="0"/>
              </a:rPr>
              <a:t>                    </a:t>
            </a:r>
            <a:r>
              <a:rPr lang="en-US" sz="2000" dirty="0" smtClean="0">
                <a:solidFill>
                  <a:schemeClr val="bg1"/>
                </a:solidFill>
                <a:latin typeface="Arial Black" panose="020B0A04020102020204" pitchFamily="34" charset="0"/>
              </a:rPr>
              <a:t>www.paulfrommeyer.com</a:t>
            </a:r>
            <a:endParaRPr lang="en-US" dirty="0" smtClean="0">
              <a:solidFill>
                <a:schemeClr val="bg1"/>
              </a:solidFill>
              <a:latin typeface="Arial Black" panose="020B0A04020102020204" pitchFamily="34" charset="0"/>
            </a:endParaRPr>
          </a:p>
          <a:p>
            <a:pPr algn="l"/>
            <a:endParaRPr lang="en-US" dirty="0" smtClean="0">
              <a:solidFill>
                <a:schemeClr val="bg1"/>
              </a:solidFill>
              <a:latin typeface="Arial Black" panose="020B0A04020102020204" pitchFamily="34" charset="0"/>
            </a:endParaRPr>
          </a:p>
          <a:p>
            <a:pPr algn="l"/>
            <a:r>
              <a:rPr lang="en-US" sz="2800" dirty="0" smtClean="0">
                <a:solidFill>
                  <a:schemeClr val="bg1"/>
                </a:solidFill>
                <a:latin typeface="Arial Black" panose="020B0A04020102020204" pitchFamily="34" charset="0"/>
              </a:rPr>
              <a:t>Corporate Sponsor: DXC Technology</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2800" b="1" dirty="0" smtClean="0"/>
              <a:t>Schematic Diagrams</a:t>
            </a:r>
            <a:endParaRPr lang="en-US" sz="28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81053" y="838200"/>
            <a:ext cx="4186147" cy="58674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b="1" dirty="0" smtClean="0">
                <a:solidFill>
                  <a:prstClr val="white"/>
                </a:solidFill>
              </a:rPr>
              <a:t>All common electronic components have specific symbols</a:t>
            </a:r>
          </a:p>
          <a:p>
            <a:pPr marL="285750" indent="-285750" algn="l">
              <a:buFont typeface="Arial" panose="020B0604020202020204" pitchFamily="34" charset="0"/>
              <a:buChar char="•"/>
            </a:pPr>
            <a:r>
              <a:rPr lang="en-US" sz="1800" b="1" dirty="0" smtClean="0">
                <a:solidFill>
                  <a:prstClr val="white"/>
                </a:solidFill>
              </a:rPr>
              <a:t>These symbols are used in diagrams to show how the components are connected together. </a:t>
            </a:r>
            <a:endParaRPr lang="en-US" sz="1800" b="1" dirty="0">
              <a:solidFill>
                <a:prstClr val="white"/>
              </a:solidFill>
            </a:endParaRPr>
          </a:p>
          <a:p>
            <a:pPr marL="285750" indent="-285750" algn="l">
              <a:buFont typeface="Arial" panose="020B0604020202020204" pitchFamily="34" charset="0"/>
              <a:buChar char="•"/>
            </a:pPr>
            <a:r>
              <a:rPr lang="en-US" sz="1800" b="1" dirty="0" smtClean="0">
                <a:solidFill>
                  <a:prstClr val="white"/>
                </a:solidFill>
              </a:rPr>
              <a:t>These diagrams are more compact and show connections more clearly than photos or pictures of the devices themselves</a:t>
            </a:r>
          </a:p>
          <a:p>
            <a:pPr marL="285750" indent="-285750" algn="l">
              <a:buFont typeface="Arial" panose="020B0604020202020204" pitchFamily="34" charset="0"/>
              <a:buChar char="•"/>
            </a:pPr>
            <a:r>
              <a:rPr lang="en-US" sz="1800" b="1" dirty="0" smtClean="0">
                <a:solidFill>
                  <a:prstClr val="white"/>
                </a:solidFill>
              </a:rPr>
              <a:t>This is particularly true for complex circuits with hundreds of connections</a:t>
            </a:r>
          </a:p>
          <a:p>
            <a:pPr marL="285750" indent="-285750" algn="l">
              <a:buFont typeface="Arial" panose="020B0604020202020204" pitchFamily="34" charset="0"/>
              <a:buChar char="•"/>
            </a:pPr>
            <a:r>
              <a:rPr lang="en-US" sz="1800" b="1" dirty="0" smtClean="0">
                <a:solidFill>
                  <a:prstClr val="white"/>
                </a:solidFill>
              </a:rPr>
              <a:t>Such diagrams are called “schematic diagrams” because these use a schema (symbols) to represent the components</a:t>
            </a:r>
            <a:endParaRPr lang="en-US" sz="1800" b="1" dirty="0">
              <a:solidFill>
                <a:prstClr val="white"/>
              </a:solidFill>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1365" y="838201"/>
            <a:ext cx="4770459" cy="590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9527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Our First Component – Resistors!</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112870" y="741405"/>
            <a:ext cx="3849530" cy="558319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solidFill>
                  <a:prstClr val="white"/>
                </a:solidFill>
              </a:rPr>
              <a:t>Resistors are elements of electrical circuits that resist and reduce the flow of current through the electrical circuit. They can also be used to provide specific voltages to active components. Resistors are available with fixed or variable resistance values. Fixed resistors are ones in which resistance never changes</a:t>
            </a:r>
            <a:r>
              <a:rPr lang="en-US" b="1" dirty="0" smtClean="0">
                <a:solidFill>
                  <a:prstClr val="white"/>
                </a:solidFill>
              </a:rPr>
              <a:t>. </a:t>
            </a:r>
            <a:r>
              <a:rPr lang="en-US" sz="1100" b="1" dirty="0" smtClean="0">
                <a:solidFill>
                  <a:prstClr val="white"/>
                </a:solidFill>
              </a:rPr>
              <a:t>[Mouser Electronics]</a:t>
            </a:r>
            <a:endParaRPr lang="en-US" b="1" dirty="0" smtClean="0">
              <a:solidFill>
                <a:prstClr val="white"/>
              </a:solidFill>
            </a:endParaRPr>
          </a:p>
          <a:p>
            <a:pPr marL="342900" indent="-342900" algn="l">
              <a:buFont typeface="Arial" panose="020B0604020202020204" pitchFamily="34" charset="0"/>
              <a:buChar char="•"/>
            </a:pPr>
            <a:r>
              <a:rPr lang="en-US" b="1" dirty="0">
                <a:solidFill>
                  <a:prstClr val="white"/>
                </a:solidFill>
              </a:rPr>
              <a:t>A resistor is a passive two-terminal electrical component that implements electrical resistance as a circuit element. In electronic circuits, resistors are used to reduce current flow, adjust signal levels, to divide voltages, bias active elements, and terminate transmission lines, among other uses</a:t>
            </a:r>
            <a:r>
              <a:rPr lang="en-US" b="1" dirty="0" smtClean="0">
                <a:solidFill>
                  <a:prstClr val="white"/>
                </a:solidFill>
              </a:rPr>
              <a:t>. </a:t>
            </a:r>
            <a:r>
              <a:rPr lang="en-US" sz="1100" b="1" dirty="0" smtClean="0">
                <a:solidFill>
                  <a:prstClr val="white"/>
                </a:solidFill>
              </a:rPr>
              <a:t>[Wikipedia]</a:t>
            </a:r>
            <a:endParaRPr lang="en-US" b="1" dirty="0" smtClean="0">
              <a:solidFill>
                <a:prstClr val="white"/>
              </a:solidFill>
            </a:endParaRPr>
          </a:p>
          <a:p>
            <a:pPr marL="342900" indent="-342900" algn="l">
              <a:buFont typeface="Arial" panose="020B0604020202020204" pitchFamily="34" charset="0"/>
              <a:buChar char="•"/>
            </a:pPr>
            <a:r>
              <a:rPr lang="en-US" b="1" dirty="0" smtClean="0">
                <a:solidFill>
                  <a:prstClr val="white"/>
                </a:solidFill>
              </a:rPr>
              <a:t>The function of a resistor is measured in Ohms of electrical resistance</a:t>
            </a:r>
          </a:p>
          <a:p>
            <a:pPr marL="342900" indent="-342900" algn="l">
              <a:buFont typeface="Arial" panose="020B0604020202020204" pitchFamily="34" charset="0"/>
              <a:buChar char="•"/>
            </a:pPr>
            <a:r>
              <a:rPr lang="en-US" b="1" dirty="0" smtClean="0">
                <a:solidFill>
                  <a:prstClr val="white"/>
                </a:solidFill>
              </a:rPr>
              <a:t>Resistors use a color code to indicate resistance and heat dissipation tolerance (wattage)</a:t>
            </a:r>
          </a:p>
          <a:p>
            <a:pPr marL="342900" indent="-342900" algn="l">
              <a:buFont typeface="Arial" panose="020B0604020202020204" pitchFamily="34" charset="0"/>
              <a:buChar char="•"/>
            </a:pPr>
            <a:r>
              <a:rPr lang="en-US" b="1" dirty="0" smtClean="0">
                <a:solidFill>
                  <a:prstClr val="white"/>
                </a:solidFill>
              </a:rPr>
              <a:t>When electricity passes through a resistor, the voltage of the current drops due to loss of energy. This is called voltage drop, and happens with nearly </a:t>
            </a:r>
            <a:r>
              <a:rPr lang="en-US" b="1" i="1" dirty="0" smtClean="0">
                <a:solidFill>
                  <a:prstClr val="white"/>
                </a:solidFill>
              </a:rPr>
              <a:t>all</a:t>
            </a:r>
            <a:r>
              <a:rPr lang="en-US" b="1" dirty="0" smtClean="0">
                <a:solidFill>
                  <a:prstClr val="white"/>
                </a:solidFill>
              </a:rPr>
              <a:t> components.</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901720"/>
            <a:ext cx="3575763"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81000" y="6324600"/>
            <a:ext cx="8572497" cy="400110"/>
          </a:xfrm>
          <a:prstGeom prst="rect">
            <a:avLst/>
          </a:prstGeom>
        </p:spPr>
        <p:txBody>
          <a:bodyPr wrap="square">
            <a:spAutoFit/>
          </a:bodyPr>
          <a:lstStyle/>
          <a:p>
            <a:pPr algn="ctr"/>
            <a:r>
              <a:rPr lang="en-US" sz="2000" b="1" dirty="0" smtClean="0">
                <a:solidFill>
                  <a:srgbClr val="FFFF00"/>
                </a:solidFill>
                <a:latin typeface="Arial" panose="020B0604020202020204" pitchFamily="34" charset="0"/>
                <a:cs typeface="Arial" panose="020B0604020202020204" pitchFamily="34" charset="0"/>
              </a:rPr>
              <a:t>Resistors are critical components, </a:t>
            </a:r>
            <a:r>
              <a:rPr lang="en-US" sz="2000" b="1" dirty="0" smtClean="0">
                <a:solidFill>
                  <a:srgbClr val="FFFF00"/>
                </a:solidFill>
                <a:latin typeface="Arial" panose="020B0604020202020204" pitchFamily="34" charset="0"/>
                <a:cs typeface="Arial" panose="020B0604020202020204" pitchFamily="34" charset="0"/>
              </a:rPr>
              <a:t>pervasive in </a:t>
            </a:r>
            <a:r>
              <a:rPr lang="en-US" sz="2000" b="1" dirty="0" smtClean="0">
                <a:solidFill>
                  <a:srgbClr val="FFFF00"/>
                </a:solidFill>
                <a:latin typeface="Arial" panose="020B0604020202020204" pitchFamily="34" charset="0"/>
                <a:cs typeface="Arial" panose="020B0604020202020204" pitchFamily="34" charset="0"/>
              </a:rPr>
              <a:t>electronic devices</a:t>
            </a:r>
            <a:endParaRPr lang="en-US" sz="2000" b="1" dirty="0">
              <a:solidFill>
                <a:srgbClr val="FFFF00"/>
              </a:solidFill>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371600" y="2370978"/>
            <a:ext cx="6096004" cy="2286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552827" y="5773698"/>
            <a:ext cx="1733550" cy="400110"/>
          </a:xfrm>
          <a:prstGeom prst="rect">
            <a:avLst/>
          </a:prstGeom>
        </p:spPr>
        <p:txBody>
          <a:bodyPr wrap="square">
            <a:spAutoFit/>
          </a:bodyPr>
          <a:lstStyle/>
          <a:p>
            <a:pPr algn="ctr"/>
            <a:r>
              <a:rPr lang="en-US" sz="1000" b="1" dirty="0" smtClean="0">
                <a:solidFill>
                  <a:srgbClr val="FFC000"/>
                </a:solidFill>
                <a:latin typeface="Arial" panose="020B0604020202020204" pitchFamily="34" charset="0"/>
                <a:cs typeface="Arial" panose="020B0604020202020204" pitchFamily="34" charset="0"/>
              </a:rPr>
              <a:t>Resistor</a:t>
            </a:r>
          </a:p>
          <a:p>
            <a:pPr algn="ctr"/>
            <a:r>
              <a:rPr lang="en-US" sz="1000" b="1" dirty="0" smtClean="0">
                <a:solidFill>
                  <a:srgbClr val="FFC000"/>
                </a:solidFill>
                <a:latin typeface="Arial" panose="020B0604020202020204" pitchFamily="34" charset="0"/>
                <a:cs typeface="Arial" panose="020B0604020202020204" pitchFamily="34" charset="0"/>
              </a:rPr>
              <a:t>Symbol</a:t>
            </a:r>
            <a:endParaRPr lang="en-US" sz="1000" b="1" dirty="0">
              <a:solidFill>
                <a:srgbClr val="FFC000"/>
              </a:solidFill>
              <a:latin typeface="Arial" panose="020B0604020202020204" pitchFamily="34" charset="0"/>
              <a:cs typeface="Arial" panose="020B0604020202020204" pitchFamily="34" charset="0"/>
            </a:endParaRPr>
          </a:p>
        </p:txBody>
      </p:sp>
      <p:sp>
        <p:nvSpPr>
          <p:cNvPr id="8" name="Rectangle 7"/>
          <p:cNvSpPr/>
          <p:nvPr/>
        </p:nvSpPr>
        <p:spPr>
          <a:xfrm>
            <a:off x="7924800" y="3200400"/>
            <a:ext cx="680163" cy="830997"/>
          </a:xfrm>
          <a:prstGeom prst="rect">
            <a:avLst/>
          </a:prstGeom>
        </p:spPr>
        <p:txBody>
          <a:bodyPr wrap="square">
            <a:spAutoFit/>
          </a:bodyPr>
          <a:lstStyle/>
          <a:p>
            <a:pPr algn="r"/>
            <a:r>
              <a:rPr lang="en-US" sz="800" b="1" dirty="0" smtClean="0">
                <a:latin typeface="Arial" panose="020B0604020202020204" pitchFamily="34" charset="0"/>
                <a:cs typeface="Arial" panose="020B0604020202020204" pitchFamily="34" charset="0"/>
              </a:rPr>
              <a:t>Tolerance is for how accurate the power (wattage) rating is</a:t>
            </a:r>
            <a:endParaRPr lang="en-US" sz="800" b="1" dirty="0">
              <a:latin typeface="Arial" panose="020B0604020202020204" pitchFamily="34" charset="0"/>
              <a:cs typeface="Arial" panose="020B0604020202020204" pitchFamily="34" charset="0"/>
            </a:endParaRPr>
          </a:p>
        </p:txBody>
      </p:sp>
      <p:sp>
        <p:nvSpPr>
          <p:cNvPr id="9" name="Rectangle 8"/>
          <p:cNvSpPr/>
          <p:nvPr/>
        </p:nvSpPr>
        <p:spPr>
          <a:xfrm>
            <a:off x="5410200" y="5559921"/>
            <a:ext cx="680163" cy="584775"/>
          </a:xfrm>
          <a:prstGeom prst="rect">
            <a:avLst/>
          </a:prstGeom>
        </p:spPr>
        <p:txBody>
          <a:bodyPr wrap="square">
            <a:spAutoFit/>
          </a:bodyPr>
          <a:lstStyle/>
          <a:p>
            <a:r>
              <a:rPr lang="en-US" sz="800" b="1" dirty="0" smtClean="0">
                <a:latin typeface="Arial" panose="020B0604020202020204" pitchFamily="34" charset="0"/>
                <a:cs typeface="Arial" panose="020B0604020202020204" pitchFamily="34" charset="0"/>
              </a:rPr>
              <a:t>Color often indicates wattage</a:t>
            </a:r>
            <a:endParaRPr lang="en-US" sz="800" b="1" dirty="0">
              <a:latin typeface="Arial" panose="020B0604020202020204" pitchFamily="34" charset="0"/>
              <a:cs typeface="Arial" panose="020B0604020202020204" pitchFamily="34" charset="0"/>
            </a:endParaRPr>
          </a:p>
        </p:txBody>
      </p:sp>
      <p:sp>
        <p:nvSpPr>
          <p:cNvPr id="11" name="Rectangle 10"/>
          <p:cNvSpPr/>
          <p:nvPr/>
        </p:nvSpPr>
        <p:spPr>
          <a:xfrm>
            <a:off x="7848600" y="5542986"/>
            <a:ext cx="914400" cy="200055"/>
          </a:xfrm>
          <a:prstGeom prst="rect">
            <a:avLst/>
          </a:prstGeom>
        </p:spPr>
        <p:txBody>
          <a:bodyPr wrap="square">
            <a:spAutoFit/>
          </a:bodyPr>
          <a:lstStyle/>
          <a:p>
            <a:r>
              <a:rPr lang="en-US" sz="700" b="1" dirty="0" smtClean="0">
                <a:latin typeface="Arial" panose="020B0604020202020204" pitchFamily="34" charset="0"/>
                <a:cs typeface="Arial" panose="020B0604020202020204" pitchFamily="34" charset="0"/>
              </a:rPr>
              <a:t>Blue = 1Watt</a:t>
            </a:r>
            <a:endParaRPr lang="en-US" sz="700" b="1" dirty="0">
              <a:latin typeface="Arial" panose="020B0604020202020204" pitchFamily="34" charset="0"/>
              <a:cs typeface="Arial" panose="020B0604020202020204" pitchFamily="34" charset="0"/>
            </a:endParaRPr>
          </a:p>
        </p:txBody>
      </p:sp>
      <p:sp>
        <p:nvSpPr>
          <p:cNvPr id="12" name="Rectangle 11"/>
          <p:cNvSpPr/>
          <p:nvPr/>
        </p:nvSpPr>
        <p:spPr>
          <a:xfrm>
            <a:off x="4987212" y="956846"/>
            <a:ext cx="1108788" cy="200055"/>
          </a:xfrm>
          <a:prstGeom prst="rect">
            <a:avLst/>
          </a:prstGeom>
        </p:spPr>
        <p:txBody>
          <a:bodyPr wrap="square">
            <a:spAutoFit/>
          </a:bodyPr>
          <a:lstStyle/>
          <a:p>
            <a:pPr algn="r"/>
            <a:r>
              <a:rPr lang="en-US" sz="700" b="1" dirty="0" smtClean="0">
                <a:latin typeface="Arial" panose="020B0604020202020204" pitchFamily="34" charset="0"/>
                <a:cs typeface="Arial" panose="020B0604020202020204" pitchFamily="34" charset="0"/>
              </a:rPr>
              <a:t>Brown/Tan = 2 Watt</a:t>
            </a:r>
            <a:endParaRPr lang="en-US" sz="7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7254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Measuring Resistance</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112870" y="741405"/>
            <a:ext cx="3849530" cy="558319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smtClean="0">
                <a:solidFill>
                  <a:prstClr val="white"/>
                </a:solidFill>
              </a:rPr>
              <a:t>If you are faced with a single resistor or pack that is not labelled, you will need to measure the resistance of one item to determine the value</a:t>
            </a:r>
            <a:endParaRPr lang="en-US" b="1" dirty="0" smtClean="0">
              <a:solidFill>
                <a:prstClr val="white"/>
              </a:solidFill>
            </a:endParaRPr>
          </a:p>
          <a:p>
            <a:pPr marL="342900" indent="-342900" algn="l">
              <a:buFont typeface="Arial" panose="020B0604020202020204" pitchFamily="34" charset="0"/>
              <a:buChar char="•"/>
            </a:pPr>
            <a:r>
              <a:rPr lang="en-US" b="1" dirty="0" smtClean="0">
                <a:solidFill>
                  <a:prstClr val="white"/>
                </a:solidFill>
              </a:rPr>
              <a:t>Resistance is most easily measured with a DMM– one reason you have them. This is easier and more reliable than trying to decipher color code.</a:t>
            </a:r>
            <a:endParaRPr lang="en-US" b="1" dirty="0" smtClean="0">
              <a:solidFill>
                <a:prstClr val="white"/>
              </a:solidFill>
            </a:endParaRPr>
          </a:p>
          <a:p>
            <a:pPr marL="342900" indent="-342900" algn="l">
              <a:buFont typeface="Arial" panose="020B0604020202020204" pitchFamily="34" charset="0"/>
              <a:buChar char="•"/>
            </a:pPr>
            <a:r>
              <a:rPr lang="en-US" b="1" dirty="0" smtClean="0">
                <a:solidFill>
                  <a:prstClr val="white"/>
                </a:solidFill>
              </a:rPr>
              <a:t>Some of the class received resistor packs without values written on them; these will need to be measured. Resulting values should be rounded to the nearest 10 (e.g. 327 becomes 330).</a:t>
            </a:r>
            <a:endParaRPr lang="en-US" b="1" dirty="0" smtClean="0">
              <a:solidFill>
                <a:prstClr val="white"/>
              </a:solidFill>
            </a:endParaRPr>
          </a:p>
          <a:p>
            <a:pPr marL="342900" indent="-342900" algn="l">
              <a:buFont typeface="Arial" panose="020B0604020202020204" pitchFamily="34" charset="0"/>
              <a:buChar char="•"/>
            </a:pPr>
            <a:r>
              <a:rPr lang="en-US" b="1" dirty="0" smtClean="0">
                <a:solidFill>
                  <a:prstClr val="white"/>
                </a:solidFill>
              </a:rPr>
              <a:t>Follow the arrangement shown to measure the resistance of each pack. Immediately label the pack once you have!</a:t>
            </a:r>
            <a:endParaRPr lang="en-US" b="1" dirty="0" smtClean="0">
              <a:solidFill>
                <a:prstClr val="white"/>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593" y="769980"/>
            <a:ext cx="2579687" cy="428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243" y="4953000"/>
            <a:ext cx="3094037"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5257800" y="2590800"/>
            <a:ext cx="1922461" cy="11811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 xmlns:a16="http://schemas.microsoft.com/office/drawing/2014/main" id="{C37EAA5F-9A79-494E-B6D0-773C58613245}"/>
              </a:ext>
            </a:extLst>
          </p:cNvPr>
          <p:cNvSpPr txBox="1">
            <a:spLocks/>
          </p:cNvSpPr>
          <p:nvPr/>
        </p:nvSpPr>
        <p:spPr>
          <a:xfrm>
            <a:off x="3810000" y="2009775"/>
            <a:ext cx="2261393" cy="581025"/>
          </a:xfrm>
          <a:prstGeom prst="rect">
            <a:avLst/>
          </a:prstGeom>
          <a:solidFill>
            <a:srgbClr val="FF0000"/>
          </a:solidFill>
          <a:ln w="28575">
            <a:solidFill>
              <a:srgbClr val="FFFF00"/>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1400" b="1" dirty="0" smtClean="0">
                <a:solidFill>
                  <a:prstClr val="white"/>
                </a:solidFill>
              </a:rPr>
              <a:t>Set DMM to resistance measurement</a:t>
            </a:r>
            <a:endParaRPr lang="en-US" sz="1400" b="1" dirty="0">
              <a:solidFill>
                <a:prstClr val="white"/>
              </a:solidFill>
            </a:endParaRPr>
          </a:p>
        </p:txBody>
      </p:sp>
      <p:sp>
        <p:nvSpPr>
          <p:cNvPr id="13" name="Subtitle 2">
            <a:extLst>
              <a:ext uri="{FF2B5EF4-FFF2-40B4-BE49-F238E27FC236}">
                <a16:creationId xmlns="" xmlns:a16="http://schemas.microsoft.com/office/drawing/2014/main" id="{C37EAA5F-9A79-494E-B6D0-773C58613245}"/>
              </a:ext>
            </a:extLst>
          </p:cNvPr>
          <p:cNvSpPr txBox="1">
            <a:spLocks/>
          </p:cNvSpPr>
          <p:nvPr/>
        </p:nvSpPr>
        <p:spPr>
          <a:xfrm>
            <a:off x="3886200" y="4295775"/>
            <a:ext cx="2261393" cy="657225"/>
          </a:xfrm>
          <a:prstGeom prst="rect">
            <a:avLst/>
          </a:prstGeom>
          <a:solidFill>
            <a:srgbClr val="FF0000"/>
          </a:solidFill>
          <a:ln w="28575">
            <a:solidFill>
              <a:srgbClr val="FFFF00"/>
            </a:solid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00000"/>
              </a:lnSpc>
              <a:spcBef>
                <a:spcPts val="0"/>
              </a:spcBef>
              <a:buFont typeface="Arial" panose="020B0604020202020204" pitchFamily="34" charset="0"/>
              <a:buChar char="•"/>
            </a:pPr>
            <a:r>
              <a:rPr lang="en-US" sz="1200" b="1" dirty="0" smtClean="0">
                <a:solidFill>
                  <a:prstClr val="white"/>
                </a:solidFill>
              </a:rPr>
              <a:t>Use alligator clip leads</a:t>
            </a:r>
          </a:p>
          <a:p>
            <a:pPr marL="285750" indent="-285750" algn="l">
              <a:lnSpc>
                <a:spcPct val="100000"/>
              </a:lnSpc>
              <a:spcBef>
                <a:spcPts val="0"/>
              </a:spcBef>
              <a:buFont typeface="Arial" panose="020B0604020202020204" pitchFamily="34" charset="0"/>
              <a:buChar char="•"/>
            </a:pPr>
            <a:r>
              <a:rPr lang="en-US" sz="1200" b="1" dirty="0" smtClean="0">
                <a:solidFill>
                  <a:prstClr val="white"/>
                </a:solidFill>
              </a:rPr>
              <a:t>Place </a:t>
            </a:r>
            <a:r>
              <a:rPr lang="en-US" sz="1200" b="1" i="1" u="sng" dirty="0" smtClean="0">
                <a:solidFill>
                  <a:prstClr val="white"/>
                </a:solidFill>
              </a:rPr>
              <a:t>one</a:t>
            </a:r>
            <a:r>
              <a:rPr lang="en-US" sz="1200" b="1" dirty="0" smtClean="0">
                <a:solidFill>
                  <a:prstClr val="white"/>
                </a:solidFill>
              </a:rPr>
              <a:t> resistor between clips</a:t>
            </a:r>
            <a:endParaRPr lang="en-US" sz="1200" b="1" dirty="0">
              <a:solidFill>
                <a:prstClr val="white"/>
              </a:solidFill>
            </a:endParaRPr>
          </a:p>
        </p:txBody>
      </p:sp>
    </p:spTree>
    <p:extLst>
      <p:ext uri="{BB962C8B-B14F-4D97-AF65-F5344CB8AC3E}">
        <p14:creationId xmlns:p14="http://schemas.microsoft.com/office/powerpoint/2010/main" val="2070228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696912"/>
          </a:xfrm>
        </p:spPr>
        <p:txBody>
          <a:bodyPr>
            <a:noAutofit/>
          </a:bodyPr>
          <a:lstStyle/>
          <a:p>
            <a:r>
              <a:rPr lang="en-US" sz="4400" b="1" dirty="0" smtClean="0"/>
              <a:t>Light Emitting Diodes</a:t>
            </a:r>
            <a:endParaRPr lang="en-US" sz="44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112870" y="990599"/>
            <a:ext cx="3849530" cy="4876801"/>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smtClean="0">
                <a:solidFill>
                  <a:prstClr val="white"/>
                </a:solidFill>
              </a:rPr>
              <a:t>LED – Light Emitting Diode</a:t>
            </a:r>
          </a:p>
          <a:p>
            <a:pPr marL="342900" indent="-342900" algn="l">
              <a:buFont typeface="Arial" panose="020B0604020202020204" pitchFamily="34" charset="0"/>
              <a:buChar char="•"/>
            </a:pPr>
            <a:r>
              <a:rPr lang="en-US" b="1" dirty="0" smtClean="0">
                <a:solidFill>
                  <a:prstClr val="white"/>
                </a:solidFill>
              </a:rPr>
              <a:t>A semiconductor component similar to a non-emitting diode or transistor</a:t>
            </a:r>
          </a:p>
          <a:p>
            <a:pPr marL="342900" indent="-342900" algn="l">
              <a:buFont typeface="Arial" panose="020B0604020202020204" pitchFamily="34" charset="0"/>
              <a:buChar char="•"/>
            </a:pPr>
            <a:r>
              <a:rPr lang="en-US" b="1" dirty="0" smtClean="0">
                <a:solidFill>
                  <a:prstClr val="white"/>
                </a:solidFill>
              </a:rPr>
              <a:t>Electrical current through the semiconductor chip produces light</a:t>
            </a:r>
          </a:p>
          <a:p>
            <a:pPr marL="342900" indent="-342900" algn="l">
              <a:buFont typeface="Arial" panose="020B0604020202020204" pitchFamily="34" charset="0"/>
              <a:buChar char="•"/>
            </a:pPr>
            <a:r>
              <a:rPr lang="en-US" b="1" dirty="0" smtClean="0">
                <a:solidFill>
                  <a:prstClr val="white"/>
                </a:solidFill>
              </a:rPr>
              <a:t>Semiconductor materials used define the color of light produced</a:t>
            </a:r>
          </a:p>
          <a:p>
            <a:pPr marL="342900" indent="-342900" algn="l">
              <a:buFont typeface="Arial" panose="020B0604020202020204" pitchFamily="34" charset="0"/>
              <a:buChar char="•"/>
            </a:pPr>
            <a:r>
              <a:rPr lang="en-US" b="1" dirty="0" smtClean="0">
                <a:solidFill>
                  <a:prstClr val="white"/>
                </a:solidFill>
              </a:rPr>
              <a:t>The “bluer” the light, the more energy (watts) the LED requires (consumes)</a:t>
            </a:r>
          </a:p>
          <a:p>
            <a:pPr marL="342900" indent="-342900" algn="l">
              <a:buFont typeface="Arial" panose="020B0604020202020204" pitchFamily="34" charset="0"/>
              <a:buChar char="•"/>
            </a:pPr>
            <a:r>
              <a:rPr lang="en-US" b="1" dirty="0" smtClean="0">
                <a:solidFill>
                  <a:prstClr val="white"/>
                </a:solidFill>
              </a:rPr>
              <a:t>Like all diodes, current can only flow one way through the component, even if its an LED, from + to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914400"/>
            <a:ext cx="4551679"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0999" y="3476625"/>
            <a:ext cx="2639878" cy="16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0999" y="5160980"/>
            <a:ext cx="4246878" cy="1609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28600" y="5867400"/>
            <a:ext cx="3733800" cy="830997"/>
          </a:xfrm>
          <a:prstGeom prst="rect">
            <a:avLst/>
          </a:prstGeom>
          <a:ln w="28575">
            <a:solidFill>
              <a:srgbClr val="FFFF00"/>
            </a:solidFill>
          </a:ln>
        </p:spPr>
        <p:txBody>
          <a:bodyPr wrap="square">
            <a:spAutoFit/>
          </a:bodyPr>
          <a:lstStyle/>
          <a:p>
            <a:r>
              <a:rPr lang="en-US" sz="1600" b="1" dirty="0" smtClean="0">
                <a:solidFill>
                  <a:srgbClr val="FFFF00"/>
                </a:solidFill>
                <a:latin typeface="Arial" panose="020B0604020202020204" pitchFamily="34" charset="0"/>
                <a:cs typeface="Arial" panose="020B0604020202020204" pitchFamily="34" charset="0"/>
              </a:rPr>
              <a:t>Shorter wavelengths </a:t>
            </a:r>
            <a:r>
              <a:rPr lang="en-US" sz="1600" b="1" i="1" dirty="0" smtClean="0">
                <a:solidFill>
                  <a:srgbClr val="FFFF00"/>
                </a:solidFill>
                <a:latin typeface="Arial" panose="020B0604020202020204" pitchFamily="34" charset="0"/>
                <a:cs typeface="Arial" panose="020B0604020202020204" pitchFamily="34" charset="0"/>
              </a:rPr>
              <a:t>have</a:t>
            </a:r>
            <a:r>
              <a:rPr lang="en-US" sz="1600" b="1" dirty="0" smtClean="0">
                <a:solidFill>
                  <a:srgbClr val="FFFF00"/>
                </a:solidFill>
                <a:latin typeface="Arial" panose="020B0604020202020204" pitchFamily="34" charset="0"/>
                <a:cs typeface="Arial" panose="020B0604020202020204" pitchFamily="34" charset="0"/>
              </a:rPr>
              <a:t> more energy, so </a:t>
            </a:r>
            <a:r>
              <a:rPr lang="en-US" sz="1600" b="1" i="1" dirty="0" smtClean="0">
                <a:solidFill>
                  <a:srgbClr val="FFFF00"/>
                </a:solidFill>
                <a:latin typeface="Arial" panose="020B0604020202020204" pitchFamily="34" charset="0"/>
                <a:cs typeface="Arial" panose="020B0604020202020204" pitchFamily="34" charset="0"/>
              </a:rPr>
              <a:t>require</a:t>
            </a:r>
            <a:r>
              <a:rPr lang="en-US" sz="1600" b="1" dirty="0" smtClean="0">
                <a:solidFill>
                  <a:srgbClr val="FFFF00"/>
                </a:solidFill>
                <a:latin typeface="Arial" panose="020B0604020202020204" pitchFamily="34" charset="0"/>
                <a:cs typeface="Arial" panose="020B0604020202020204" pitchFamily="34" charset="0"/>
              </a:rPr>
              <a:t> more energy to create the photons</a:t>
            </a:r>
            <a:endParaRPr lang="en-US" sz="1600" b="1" dirty="0">
              <a:solidFill>
                <a:srgbClr val="FFFF00"/>
              </a:solidFill>
              <a:latin typeface="Arial" panose="020B0604020202020204" pitchFamily="34" charset="0"/>
              <a:cs typeface="Arial" panose="020B0604020202020204" pitchFamily="34" charset="0"/>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6838" y="4010024"/>
            <a:ext cx="2581912" cy="109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8305800" y="4343400"/>
            <a:ext cx="742950" cy="74295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868976" y="3409950"/>
            <a:ext cx="2217873" cy="553998"/>
          </a:xfrm>
          <a:prstGeom prst="rect">
            <a:avLst/>
          </a:prstGeom>
          <a:ln w="28575">
            <a:solidFill>
              <a:srgbClr val="FFFF00"/>
            </a:solidFill>
          </a:ln>
        </p:spPr>
        <p:txBody>
          <a:bodyPr wrap="square">
            <a:spAutoFit/>
          </a:bodyPr>
          <a:lstStyle/>
          <a:p>
            <a:r>
              <a:rPr lang="en-US" sz="1000" b="1" dirty="0" smtClean="0">
                <a:solidFill>
                  <a:srgbClr val="FFFF00"/>
                </a:solidFill>
                <a:latin typeface="Arial" panose="020B0604020202020204" pitchFamily="34" charset="0"/>
                <a:cs typeface="Arial" panose="020B0604020202020204" pitchFamily="34" charset="0"/>
              </a:rPr>
              <a:t>Its usually easier to use lead length than the flat spot to identify the cathode</a:t>
            </a:r>
            <a:endParaRPr lang="en-US" sz="10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5570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4400" b="1" dirty="0" smtClean="0"/>
              <a:t>Light Emitting Diodes</a:t>
            </a:r>
            <a:endParaRPr lang="en-US" sz="44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112870" y="990599"/>
            <a:ext cx="4230530" cy="55831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700" b="1" dirty="0" smtClean="0">
                <a:solidFill>
                  <a:prstClr val="white"/>
                </a:solidFill>
              </a:rPr>
              <a:t>Anodes (+ terminal) are usually connected to the microcontroller</a:t>
            </a:r>
          </a:p>
          <a:p>
            <a:pPr marL="342900" indent="-342900" algn="l">
              <a:buFont typeface="Arial" panose="020B0604020202020204" pitchFamily="34" charset="0"/>
              <a:buChar char="•"/>
            </a:pPr>
            <a:r>
              <a:rPr lang="en-US" sz="1700" b="1" dirty="0" smtClean="0">
                <a:solidFill>
                  <a:prstClr val="white"/>
                </a:solidFill>
              </a:rPr>
              <a:t>Cathodes (</a:t>
            </a:r>
            <a:r>
              <a:rPr lang="en-US" sz="1700" b="1" dirty="0">
                <a:solidFill>
                  <a:prstClr val="white"/>
                </a:solidFill>
              </a:rPr>
              <a:t>–</a:t>
            </a:r>
            <a:r>
              <a:rPr lang="en-US" sz="1700" b="1" dirty="0" smtClean="0">
                <a:solidFill>
                  <a:prstClr val="white"/>
                </a:solidFill>
              </a:rPr>
              <a:t> terminal) are typically connected to </a:t>
            </a:r>
            <a:r>
              <a:rPr lang="en-US" sz="1700" b="1" dirty="0" smtClean="0">
                <a:solidFill>
                  <a:prstClr val="white"/>
                </a:solidFill>
              </a:rPr>
              <a:t>ground (negative return to power source)</a:t>
            </a:r>
            <a:endParaRPr lang="en-US" sz="1700" b="1" dirty="0" smtClean="0">
              <a:solidFill>
                <a:prstClr val="white"/>
              </a:solidFill>
            </a:endParaRPr>
          </a:p>
          <a:p>
            <a:pPr marL="342900" indent="-342900" algn="l">
              <a:buFont typeface="Arial" panose="020B0604020202020204" pitchFamily="34" charset="0"/>
              <a:buChar char="•"/>
            </a:pPr>
            <a:r>
              <a:rPr lang="en-US" sz="1700" b="1" dirty="0" smtClean="0">
                <a:solidFill>
                  <a:prstClr val="white"/>
                </a:solidFill>
              </a:rPr>
              <a:t>LEDs are constant current devices, drawing between 10 and 20 mA depending on wavelength and emitter size</a:t>
            </a:r>
          </a:p>
          <a:p>
            <a:pPr marL="342900" indent="-342900" algn="l">
              <a:buFont typeface="Arial" panose="020B0604020202020204" pitchFamily="34" charset="0"/>
              <a:buChar char="•"/>
            </a:pPr>
            <a:r>
              <a:rPr lang="en-US" sz="1700" b="1" dirty="0" smtClean="0">
                <a:solidFill>
                  <a:prstClr val="white"/>
                </a:solidFill>
              </a:rPr>
              <a:t>To prevent burning out the microcontroller, limiting resistors are connected </a:t>
            </a:r>
            <a:r>
              <a:rPr lang="en-US" sz="1700" b="1" i="1" dirty="0" smtClean="0">
                <a:solidFill>
                  <a:prstClr val="white"/>
                </a:solidFill>
              </a:rPr>
              <a:t>in series </a:t>
            </a:r>
            <a:r>
              <a:rPr lang="en-US" sz="1700" b="1" dirty="0" smtClean="0">
                <a:solidFill>
                  <a:prstClr val="white"/>
                </a:solidFill>
              </a:rPr>
              <a:t>with the LED</a:t>
            </a:r>
          </a:p>
          <a:p>
            <a:pPr marL="342900" indent="-342900" algn="l">
              <a:buFont typeface="Arial" panose="020B0604020202020204" pitchFamily="34" charset="0"/>
              <a:buChar char="•"/>
            </a:pPr>
            <a:r>
              <a:rPr lang="en-US" sz="1700" b="1" dirty="0" smtClean="0">
                <a:solidFill>
                  <a:prstClr val="white"/>
                </a:solidFill>
              </a:rPr>
              <a:t>These “ballast” resistors can be connected to either the anode or cathode of the LED. </a:t>
            </a:r>
          </a:p>
          <a:p>
            <a:pPr marL="342900" indent="-342900" algn="l">
              <a:buFont typeface="Arial" panose="020B0604020202020204" pitchFamily="34" charset="0"/>
              <a:buChar char="•"/>
            </a:pPr>
            <a:r>
              <a:rPr lang="en-US" sz="1700" b="1" dirty="0" smtClean="0">
                <a:solidFill>
                  <a:prstClr val="white"/>
                </a:solidFill>
              </a:rPr>
              <a:t>It is best practice to connect a </a:t>
            </a:r>
            <a:r>
              <a:rPr lang="en-US" sz="1700" b="1" i="1" dirty="0" smtClean="0">
                <a:solidFill>
                  <a:prstClr val="white"/>
                </a:solidFill>
              </a:rPr>
              <a:t>single</a:t>
            </a:r>
            <a:r>
              <a:rPr lang="en-US" sz="1700" b="1" dirty="0" smtClean="0">
                <a:solidFill>
                  <a:prstClr val="white"/>
                </a:solidFill>
              </a:rPr>
              <a:t> resistor </a:t>
            </a:r>
            <a:r>
              <a:rPr lang="en-US" sz="1700" b="1" i="1" dirty="0" smtClean="0">
                <a:solidFill>
                  <a:prstClr val="white"/>
                </a:solidFill>
              </a:rPr>
              <a:t>between</a:t>
            </a:r>
            <a:r>
              <a:rPr lang="en-US" sz="1700" b="1" dirty="0" smtClean="0">
                <a:solidFill>
                  <a:prstClr val="white"/>
                </a:solidFill>
              </a:rPr>
              <a:t> the microcontroller GPIO pin and the LED </a:t>
            </a:r>
            <a:r>
              <a:rPr lang="en-US" sz="1700" b="1" i="1" dirty="0" smtClean="0">
                <a:solidFill>
                  <a:prstClr val="white"/>
                </a:solidFill>
              </a:rPr>
              <a:t>anode</a:t>
            </a:r>
          </a:p>
          <a:p>
            <a:pPr marL="342900" indent="-342900" algn="l">
              <a:buFont typeface="Arial" panose="020B0604020202020204" pitchFamily="34" charset="0"/>
              <a:buChar char="•"/>
            </a:pPr>
            <a:r>
              <a:rPr lang="en-US" sz="1700" b="1" dirty="0" smtClean="0">
                <a:solidFill>
                  <a:prstClr val="white"/>
                </a:solidFill>
              </a:rPr>
              <a:t>There are h4x which ignore this (which we will </a:t>
            </a:r>
            <a:r>
              <a:rPr lang="en-US" sz="1700" b="1" dirty="0" smtClean="0">
                <a:solidFill>
                  <a:prstClr val="white"/>
                </a:solidFill>
              </a:rPr>
              <a:t>use</a:t>
            </a:r>
            <a:r>
              <a:rPr lang="en-US" sz="1700" b="1" dirty="0" smtClean="0">
                <a:solidFill>
                  <a:prstClr val="white"/>
                </a:solidFill>
              </a:rPr>
              <a:t>!) </a:t>
            </a:r>
            <a:endParaRPr lang="en-US" sz="1700" b="1" dirty="0" smtClean="0">
              <a:solidFill>
                <a:prstClr val="white"/>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066800"/>
            <a:ext cx="2590800" cy="1964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3124200"/>
            <a:ext cx="3251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791075" y="5029200"/>
            <a:ext cx="4152897" cy="1754326"/>
          </a:xfrm>
          <a:prstGeom prst="rect">
            <a:avLst/>
          </a:prstGeom>
        </p:spPr>
        <p:txBody>
          <a:bodyPr wrap="square">
            <a:spAutoFit/>
          </a:bodyPr>
          <a:lstStyle/>
          <a:p>
            <a:r>
              <a:rPr lang="en-US" b="1" dirty="0" smtClean="0">
                <a:solidFill>
                  <a:srgbClr val="FFFF00"/>
                </a:solidFill>
                <a:latin typeface="Arial" panose="020B0604020202020204" pitchFamily="34" charset="0"/>
                <a:cs typeface="Arial" panose="020B0604020202020204" pitchFamily="34" charset="0"/>
              </a:rPr>
              <a:t>Most microcontrollers have internal components for each GPIO pin called pull-up and pull-down resistors that are software controlled. We will study these as part of connecting buttons.</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602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457200"/>
          </a:xfrm>
        </p:spPr>
        <p:txBody>
          <a:bodyPr>
            <a:noAutofit/>
          </a:bodyPr>
          <a:lstStyle/>
          <a:p>
            <a:r>
              <a:rPr lang="en-US" sz="3200" b="1" dirty="0" smtClean="0"/>
              <a:t>Ballast and Dropping Resistors</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0" y="685800"/>
            <a:ext cx="5257800" cy="609608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b="1" dirty="0">
                <a:solidFill>
                  <a:prstClr val="white"/>
                </a:solidFill>
              </a:rPr>
              <a:t>A resistor can be used for current limitation. This resistor is called the ballast resistor. If the supplied voltage is </a:t>
            </a:r>
            <a:r>
              <a:rPr lang="en-US" b="1" i="1" dirty="0">
                <a:solidFill>
                  <a:prstClr val="white"/>
                </a:solidFill>
              </a:rPr>
              <a:t>equal</a:t>
            </a:r>
            <a:r>
              <a:rPr lang="en-US" b="1" dirty="0">
                <a:solidFill>
                  <a:prstClr val="white"/>
                </a:solidFill>
              </a:rPr>
              <a:t> to the LED </a:t>
            </a:r>
            <a:r>
              <a:rPr lang="en-US" b="1" i="1" dirty="0" smtClean="0">
                <a:solidFill>
                  <a:prstClr val="white"/>
                </a:solidFill>
              </a:rPr>
              <a:t>voltage drop</a:t>
            </a:r>
            <a:r>
              <a:rPr lang="en-US" b="1" dirty="0" smtClean="0">
                <a:solidFill>
                  <a:prstClr val="white"/>
                </a:solidFill>
              </a:rPr>
              <a:t>, </a:t>
            </a:r>
            <a:r>
              <a:rPr lang="en-US" b="1" dirty="0">
                <a:solidFill>
                  <a:prstClr val="white"/>
                </a:solidFill>
              </a:rPr>
              <a:t>a resistor will not be needed</a:t>
            </a:r>
            <a:r>
              <a:rPr lang="en-US" b="1" dirty="0" smtClean="0">
                <a:solidFill>
                  <a:prstClr val="white"/>
                </a:solidFill>
              </a:rPr>
              <a:t>.</a:t>
            </a:r>
          </a:p>
          <a:p>
            <a:pPr marL="342900" indent="-342900" algn="l">
              <a:lnSpc>
                <a:spcPct val="100000"/>
              </a:lnSpc>
              <a:buFont typeface="Arial" panose="020B0604020202020204" pitchFamily="34" charset="0"/>
              <a:buChar char="•"/>
            </a:pPr>
            <a:r>
              <a:rPr lang="en-US" b="1" dirty="0">
                <a:solidFill>
                  <a:prstClr val="white"/>
                </a:solidFill>
              </a:rPr>
              <a:t>If you are </a:t>
            </a:r>
            <a:r>
              <a:rPr lang="en-US" b="1" i="1" dirty="0">
                <a:solidFill>
                  <a:prstClr val="white"/>
                </a:solidFill>
              </a:rPr>
              <a:t>exceeding</a:t>
            </a:r>
            <a:r>
              <a:rPr lang="en-US" b="1" dirty="0">
                <a:solidFill>
                  <a:prstClr val="white"/>
                </a:solidFill>
              </a:rPr>
              <a:t> the LED </a:t>
            </a:r>
            <a:r>
              <a:rPr lang="en-US" b="1" dirty="0" smtClean="0">
                <a:solidFill>
                  <a:prstClr val="white"/>
                </a:solidFill>
              </a:rPr>
              <a:t>voltage drop, </a:t>
            </a:r>
            <a:r>
              <a:rPr lang="en-US" b="1" dirty="0">
                <a:solidFill>
                  <a:prstClr val="white"/>
                </a:solidFill>
              </a:rPr>
              <a:t>you will need a </a:t>
            </a:r>
            <a:r>
              <a:rPr lang="en-US" b="1" i="1" dirty="0" smtClean="0">
                <a:solidFill>
                  <a:prstClr val="white"/>
                </a:solidFill>
              </a:rPr>
              <a:t>dropping resistor </a:t>
            </a:r>
            <a:r>
              <a:rPr lang="en-US" b="1" dirty="0">
                <a:solidFill>
                  <a:prstClr val="white"/>
                </a:solidFill>
              </a:rPr>
              <a:t>to </a:t>
            </a:r>
            <a:r>
              <a:rPr lang="en-US" b="1" dirty="0" smtClean="0">
                <a:solidFill>
                  <a:prstClr val="white"/>
                </a:solidFill>
              </a:rPr>
              <a:t>resist the </a:t>
            </a:r>
            <a:r>
              <a:rPr lang="en-US" b="1" dirty="0" smtClean="0">
                <a:solidFill>
                  <a:prstClr val="white"/>
                </a:solidFill>
              </a:rPr>
              <a:t>excess voltage</a:t>
            </a:r>
            <a:r>
              <a:rPr lang="en-US" b="1" dirty="0">
                <a:solidFill>
                  <a:prstClr val="white"/>
                </a:solidFill>
              </a:rPr>
              <a:t>. When calculating the resistor value, you will </a:t>
            </a:r>
            <a:r>
              <a:rPr lang="en-US" b="1" i="1" dirty="0" smtClean="0">
                <a:solidFill>
                  <a:prstClr val="white"/>
                </a:solidFill>
              </a:rPr>
              <a:t>first</a:t>
            </a:r>
            <a:r>
              <a:rPr lang="en-US" b="1" dirty="0" smtClean="0">
                <a:solidFill>
                  <a:prstClr val="white"/>
                </a:solidFill>
              </a:rPr>
              <a:t> need </a:t>
            </a:r>
            <a:r>
              <a:rPr lang="en-US" b="1" dirty="0">
                <a:solidFill>
                  <a:prstClr val="white"/>
                </a:solidFill>
              </a:rPr>
              <a:t>to know the voltage drop across the </a:t>
            </a:r>
            <a:r>
              <a:rPr lang="en-US" b="1" dirty="0" smtClean="0">
                <a:solidFill>
                  <a:prstClr val="white"/>
                </a:solidFill>
              </a:rPr>
              <a:t>LED. </a:t>
            </a:r>
          </a:p>
          <a:p>
            <a:pPr marL="342900" indent="-342900" algn="l">
              <a:lnSpc>
                <a:spcPct val="100000"/>
              </a:lnSpc>
              <a:buFont typeface="Arial" panose="020B0604020202020204" pitchFamily="34" charset="0"/>
              <a:buChar char="•"/>
            </a:pPr>
            <a:r>
              <a:rPr lang="en-US" b="1" dirty="0" smtClean="0">
                <a:solidFill>
                  <a:prstClr val="white"/>
                </a:solidFill>
              </a:rPr>
              <a:t>An </a:t>
            </a:r>
            <a:r>
              <a:rPr lang="en-US" b="1" dirty="0">
                <a:solidFill>
                  <a:prstClr val="white"/>
                </a:solidFill>
              </a:rPr>
              <a:t>example would be a 12V power supply for a 2V LED. With the voltage drop of 2V, you can determine the </a:t>
            </a:r>
            <a:r>
              <a:rPr lang="en-US" b="1" dirty="0" smtClean="0">
                <a:solidFill>
                  <a:prstClr val="white"/>
                </a:solidFill>
              </a:rPr>
              <a:t>excess voltage </a:t>
            </a:r>
            <a:r>
              <a:rPr lang="en-US" b="1" dirty="0">
                <a:solidFill>
                  <a:prstClr val="white"/>
                </a:solidFill>
              </a:rPr>
              <a:t>is 10V above the LED value. If the current in the circuit is 200mA, we can now use Ohm’s Law to find the resistor value. With the additional 10V in the circuit </a:t>
            </a:r>
            <a:r>
              <a:rPr lang="en-US" b="1" dirty="0" smtClean="0">
                <a:solidFill>
                  <a:prstClr val="white"/>
                </a:solidFill>
              </a:rPr>
              <a:t>at 200mA</a:t>
            </a:r>
            <a:r>
              <a:rPr lang="en-US" b="1" dirty="0">
                <a:solidFill>
                  <a:prstClr val="white"/>
                </a:solidFill>
              </a:rPr>
              <a:t>, the final result will be a 50 ohm </a:t>
            </a:r>
            <a:r>
              <a:rPr lang="en-US" b="1" dirty="0" smtClean="0">
                <a:solidFill>
                  <a:prstClr val="white"/>
                </a:solidFill>
              </a:rPr>
              <a:t>dropping resistor</a:t>
            </a:r>
            <a:r>
              <a:rPr lang="en-US" b="1" dirty="0">
                <a:solidFill>
                  <a:prstClr val="white"/>
                </a:solidFill>
              </a:rPr>
              <a:t>. </a:t>
            </a:r>
            <a:endParaRPr lang="en-US" b="1" dirty="0" smtClean="0">
              <a:solidFill>
                <a:prstClr val="white"/>
              </a:solidFill>
            </a:endParaRPr>
          </a:p>
          <a:p>
            <a:pPr marL="342900" indent="-342900" algn="l">
              <a:lnSpc>
                <a:spcPct val="100000"/>
              </a:lnSpc>
              <a:buFont typeface="Arial" panose="020B0604020202020204" pitchFamily="34" charset="0"/>
              <a:buChar char="•"/>
            </a:pPr>
            <a:r>
              <a:rPr lang="en-US" b="1" dirty="0" smtClean="0">
                <a:solidFill>
                  <a:prstClr val="white"/>
                </a:solidFill>
              </a:rPr>
              <a:t>Please </a:t>
            </a:r>
            <a:r>
              <a:rPr lang="en-US" b="1" dirty="0">
                <a:solidFill>
                  <a:prstClr val="white"/>
                </a:solidFill>
              </a:rPr>
              <a:t>note that the power rating for the resistor </a:t>
            </a:r>
            <a:r>
              <a:rPr lang="en-US" b="1" dirty="0" smtClean="0">
                <a:solidFill>
                  <a:prstClr val="white"/>
                </a:solidFill>
              </a:rPr>
              <a:t>is important. </a:t>
            </a:r>
            <a:r>
              <a:rPr lang="en-US" b="1" dirty="0">
                <a:solidFill>
                  <a:prstClr val="white"/>
                </a:solidFill>
              </a:rPr>
              <a:t>Power can be calculated as V^2/R, I^2xR, or </a:t>
            </a:r>
            <a:r>
              <a:rPr lang="en-US" b="1" dirty="0" err="1">
                <a:solidFill>
                  <a:prstClr val="white"/>
                </a:solidFill>
              </a:rPr>
              <a:t>VxR</a:t>
            </a:r>
            <a:r>
              <a:rPr lang="en-US" b="1" dirty="0">
                <a:solidFill>
                  <a:prstClr val="white"/>
                </a:solidFill>
              </a:rPr>
              <a:t>. In this case, the absolute minimum power rating for this resistor can be 2W, but should be doubled for reliability at 4W</a:t>
            </a:r>
            <a:r>
              <a:rPr lang="en-US" b="1" dirty="0" smtClean="0">
                <a:solidFill>
                  <a:prstClr val="white"/>
                </a:solidFill>
              </a:rPr>
              <a:t>.</a:t>
            </a:r>
          </a:p>
          <a:p>
            <a:pPr marL="342900" indent="-342900" algn="l">
              <a:lnSpc>
                <a:spcPct val="100000"/>
              </a:lnSpc>
              <a:buFont typeface="Arial" panose="020B0604020202020204" pitchFamily="34" charset="0"/>
              <a:buChar char="•"/>
            </a:pPr>
            <a:r>
              <a:rPr lang="en-US" b="1" dirty="0" smtClean="0">
                <a:solidFill>
                  <a:prstClr val="white"/>
                </a:solidFill>
              </a:rPr>
              <a:t>It’s OK to use a slightly higher value resistor– in fact this is a good idea. Just be mindful of the resistor </a:t>
            </a:r>
            <a:r>
              <a:rPr lang="en-US" b="1" dirty="0" smtClean="0">
                <a:solidFill>
                  <a:prstClr val="white"/>
                </a:solidFill>
              </a:rPr>
              <a:t>wattage (and tolerance.)</a:t>
            </a:r>
            <a:endParaRPr lang="en-US" b="1" dirty="0" smtClean="0">
              <a:solidFill>
                <a:prstClr val="white"/>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990599"/>
            <a:ext cx="2971800" cy="2087372"/>
          </a:xfrm>
          <a:prstGeom prst="rect">
            <a:avLst/>
          </a:prstGeom>
          <a:solidFill>
            <a:srgbClr val="FFFF00"/>
          </a:solidFill>
          <a:ln w="9525">
            <a:noFill/>
            <a:miter lim="800000"/>
            <a:headEnd/>
            <a:tailEnd/>
          </a:ln>
          <a:effec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850" y="3200400"/>
            <a:ext cx="2324100" cy="219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5334000" y="5673892"/>
            <a:ext cx="3810000" cy="646331"/>
          </a:xfrm>
          <a:prstGeom prst="rect">
            <a:avLst/>
          </a:prstGeom>
        </p:spPr>
        <p:txBody>
          <a:bodyPr wrap="square">
            <a:spAutoFit/>
          </a:bodyPr>
          <a:lstStyle/>
          <a:p>
            <a:pPr algn="ctr"/>
            <a:r>
              <a:rPr lang="en-US" b="1" dirty="0" smtClean="0">
                <a:solidFill>
                  <a:srgbClr val="FFFF00"/>
                </a:solidFill>
                <a:latin typeface="Arial" panose="020B0604020202020204" pitchFamily="34" charset="0"/>
                <a:cs typeface="Arial" panose="020B0604020202020204" pitchFamily="34" charset="0"/>
              </a:rPr>
              <a:t>This is one of the most frequent times we use Ohm’s law</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85418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Parts of an Arduino Sketch</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350" dirty="0" smtClean="0"/>
              <a:t>All sketches have two </a:t>
            </a:r>
            <a:r>
              <a:rPr lang="en-US" sz="2350" dirty="0" smtClean="0"/>
              <a:t>main parts</a:t>
            </a:r>
            <a:r>
              <a:rPr lang="en-US" sz="2350" dirty="0" smtClean="0"/>
              <a:t>, or sections, of C++ code</a:t>
            </a:r>
            <a:endParaRPr lang="en-US" sz="2350" dirty="0"/>
          </a:p>
          <a:p>
            <a:r>
              <a:rPr lang="en-US" sz="2350" dirty="0" smtClean="0"/>
              <a:t>A setup section that runs once when the microcontroller is </a:t>
            </a:r>
            <a:r>
              <a:rPr lang="en-US" sz="2350" i="1" dirty="0" smtClean="0"/>
              <a:t>powered up or </a:t>
            </a:r>
            <a:r>
              <a:rPr lang="en-US" sz="2350" i="1" dirty="0" smtClean="0"/>
              <a:t>reset. </a:t>
            </a:r>
            <a:r>
              <a:rPr lang="en-US" sz="2350" dirty="0" smtClean="0"/>
              <a:t>This is why a reset (automatically) happens after a sketch is first loaded.</a:t>
            </a:r>
            <a:endParaRPr lang="en-US" sz="2350" i="1" dirty="0" smtClean="0"/>
          </a:p>
          <a:p>
            <a:r>
              <a:rPr lang="en-US" sz="2350" dirty="0" smtClean="0"/>
              <a:t>A </a:t>
            </a:r>
            <a:r>
              <a:rPr lang="en-US" sz="2350" dirty="0" smtClean="0"/>
              <a:t>loop section which runs </a:t>
            </a:r>
            <a:r>
              <a:rPr lang="en-US" sz="2350" i="1" dirty="0" smtClean="0"/>
              <a:t>continuously</a:t>
            </a:r>
            <a:r>
              <a:rPr lang="en-US" sz="2350" dirty="0" smtClean="0"/>
              <a:t> </a:t>
            </a:r>
            <a:r>
              <a:rPr lang="en-US" sz="2350" u="sng" dirty="0" smtClean="0"/>
              <a:t>after</a:t>
            </a:r>
            <a:r>
              <a:rPr lang="en-US" sz="2350" dirty="0" smtClean="0"/>
              <a:t> the </a:t>
            </a:r>
            <a:r>
              <a:rPr lang="en-US" sz="2350" dirty="0" smtClean="0"/>
              <a:t>setup section has completed</a:t>
            </a:r>
            <a:endParaRPr lang="en-US" sz="2350" dirty="0"/>
          </a:p>
          <a:p>
            <a:r>
              <a:rPr lang="en-US" sz="2350" dirty="0" smtClean="0"/>
              <a:t>Technically speaking, these sections are individual </a:t>
            </a:r>
            <a:r>
              <a:rPr lang="en-US" sz="2350" i="1" dirty="0" smtClean="0"/>
              <a:t>functions</a:t>
            </a:r>
            <a:r>
              <a:rPr lang="en-US" sz="2350" dirty="0" smtClean="0"/>
              <a:t> and are called by a master </a:t>
            </a:r>
            <a:r>
              <a:rPr lang="en-US" sz="2350" dirty="0" smtClean="0"/>
              <a:t>code module </a:t>
            </a:r>
            <a:r>
              <a:rPr lang="en-US" sz="2350" dirty="0" smtClean="0"/>
              <a:t>which the Arduino IDE elides (hides) from the user</a:t>
            </a:r>
          </a:p>
          <a:p>
            <a:r>
              <a:rPr lang="en-US" sz="2350" dirty="0" smtClean="0"/>
              <a:t>Setup is used to initialize variables, set pin operating modes, and other things to “set the stage” for the main program loop</a:t>
            </a:r>
          </a:p>
          <a:p>
            <a:r>
              <a:rPr lang="en-US" sz="2350" dirty="0" smtClean="0"/>
              <a:t>The loop is where the program steps (statements) for actual processing and events take </a:t>
            </a:r>
            <a:r>
              <a:rPr lang="en-US" sz="2350" dirty="0" smtClean="0"/>
              <a:t>place</a:t>
            </a:r>
          </a:p>
          <a:p>
            <a:r>
              <a:rPr lang="en-US" sz="2350" dirty="0" smtClean="0"/>
              <a:t>Certain special code may go outside of the setup or loop</a:t>
            </a:r>
            <a:endParaRPr lang="en-US" sz="2350" dirty="0"/>
          </a:p>
        </p:txBody>
      </p:sp>
    </p:spTree>
    <p:extLst>
      <p:ext uri="{BB962C8B-B14F-4D97-AF65-F5344CB8AC3E}">
        <p14:creationId xmlns:p14="http://schemas.microsoft.com/office/powerpoint/2010/main" val="36869260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696912"/>
          </a:xfrm>
        </p:spPr>
        <p:txBody>
          <a:bodyPr>
            <a:noAutofit/>
          </a:bodyPr>
          <a:lstStyle/>
          <a:p>
            <a:r>
              <a:rPr lang="en-US" sz="4400" b="1" dirty="0" smtClean="0"/>
              <a:t>ESP32 Specifications</a:t>
            </a:r>
            <a:endParaRPr lang="en-US" sz="4400" b="1" dirty="0"/>
          </a:p>
        </p:txBody>
      </p:sp>
      <p:sp>
        <p:nvSpPr>
          <p:cNvPr id="9" name="Rectangle 8"/>
          <p:cNvSpPr/>
          <p:nvPr/>
        </p:nvSpPr>
        <p:spPr>
          <a:xfrm>
            <a:off x="381000" y="6158514"/>
            <a:ext cx="8572497" cy="646331"/>
          </a:xfrm>
          <a:prstGeom prst="rect">
            <a:avLst/>
          </a:prstGeom>
        </p:spPr>
        <p:txBody>
          <a:bodyPr wrap="square">
            <a:spAutoFit/>
          </a:bodyPr>
          <a:lstStyle/>
          <a:p>
            <a:pPr algn="ctr"/>
            <a:r>
              <a:rPr lang="en-US" sz="2000" b="1" dirty="0" smtClean="0">
                <a:solidFill>
                  <a:srgbClr val="FFFF00"/>
                </a:solidFill>
                <a:latin typeface="Arial" panose="020B0604020202020204" pitchFamily="34" charset="0"/>
                <a:cs typeface="Arial" panose="020B0604020202020204" pitchFamily="34" charset="0"/>
              </a:rPr>
              <a:t>All Data From </a:t>
            </a:r>
            <a:r>
              <a:rPr lang="en-US" sz="2000" b="1" dirty="0" err="1" smtClean="0">
                <a:solidFill>
                  <a:srgbClr val="FFFF00"/>
                </a:solidFill>
                <a:latin typeface="Arial" panose="020B0604020202020204" pitchFamily="34" charset="0"/>
                <a:cs typeface="Arial" panose="020B0604020202020204" pitchFamily="34" charset="0"/>
              </a:rPr>
              <a:t>Espressif</a:t>
            </a:r>
            <a:r>
              <a:rPr lang="en-US" sz="2000" b="1" dirty="0" smtClean="0">
                <a:solidFill>
                  <a:srgbClr val="FFFF00"/>
                </a:solidFill>
                <a:latin typeface="Arial" panose="020B0604020202020204" pitchFamily="34" charset="0"/>
                <a:cs typeface="Arial" panose="020B0604020202020204" pitchFamily="34" charset="0"/>
              </a:rPr>
              <a:t> Systems ESP32 Datasheet</a:t>
            </a:r>
          </a:p>
          <a:p>
            <a:pPr algn="ctr"/>
            <a:r>
              <a:rPr lang="en-US" sz="1600" dirty="0">
                <a:solidFill>
                  <a:srgbClr val="FFFF00"/>
                </a:solidFill>
                <a:latin typeface="Arial" panose="020B0604020202020204" pitchFamily="34" charset="0"/>
                <a:cs typeface="Arial" panose="020B0604020202020204" pitchFamily="34" charset="0"/>
              </a:rPr>
              <a:t>https://www.espressif.com/sites/default/files/documentation/esp32_datasheet_en.pdf</a:t>
            </a:r>
            <a:endParaRPr lang="en-US" sz="2000" dirty="0">
              <a:solidFill>
                <a:srgbClr val="FFFF00"/>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311" y="933449"/>
            <a:ext cx="3378488"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298786" y="3981449"/>
            <a:ext cx="3388014" cy="276999"/>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ESP32 </a:t>
            </a:r>
            <a:r>
              <a:rPr lang="en-US" sz="1200" b="1" dirty="0" smtClean="0">
                <a:solidFill>
                  <a:srgbClr val="FFFF00"/>
                </a:solidFill>
                <a:latin typeface="Arial" panose="020B0604020202020204" pitchFamily="34" charset="0"/>
                <a:cs typeface="Arial" panose="020B0604020202020204" pitchFamily="34" charset="0"/>
              </a:rPr>
              <a:t>Functional Block </a:t>
            </a:r>
            <a:r>
              <a:rPr lang="en-US" sz="1200" b="1" dirty="0" smtClean="0">
                <a:solidFill>
                  <a:srgbClr val="FFFF00"/>
                </a:solidFill>
                <a:latin typeface="Arial" panose="020B0604020202020204" pitchFamily="34" charset="0"/>
                <a:cs typeface="Arial" panose="020B0604020202020204" pitchFamily="34" charset="0"/>
              </a:rPr>
              <a:t>Diagram</a:t>
            </a:r>
            <a:endParaRPr lang="en-US" sz="1200" b="1" dirty="0">
              <a:solidFill>
                <a:srgbClr val="FFFF00"/>
              </a:solidFill>
              <a:latin typeface="Arial" panose="020B0604020202020204" pitchFamily="34" charset="0"/>
              <a:cs typeface="Arial" panose="020B0604020202020204" pitchFamily="34"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933449"/>
            <a:ext cx="471011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803924" y="5269685"/>
            <a:ext cx="3388014" cy="276999"/>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DC </a:t>
            </a:r>
            <a:r>
              <a:rPr lang="en-US" sz="1200" b="1" dirty="0" smtClean="0">
                <a:solidFill>
                  <a:srgbClr val="FFFF00"/>
                </a:solidFill>
                <a:latin typeface="Arial" panose="020B0604020202020204" pitchFamily="34" charset="0"/>
                <a:cs typeface="Arial" panose="020B0604020202020204" pitchFamily="34" charset="0"/>
              </a:rPr>
              <a:t>Characteristics [</a:t>
            </a:r>
            <a:r>
              <a:rPr lang="en-US" sz="1200" b="1" dirty="0" smtClean="0">
                <a:solidFill>
                  <a:srgbClr val="FFFF00"/>
                </a:solidFill>
                <a:latin typeface="Arial" panose="020B0604020202020204" pitchFamily="34" charset="0"/>
                <a:cs typeface="Arial" panose="020B0604020202020204" pitchFamily="34" charset="0"/>
              </a:rPr>
              <a:t>e</a:t>
            </a:r>
            <a:r>
              <a:rPr lang="en-US" sz="1200" b="1" dirty="0" smtClean="0">
                <a:solidFill>
                  <a:srgbClr val="FFFF00"/>
                </a:solidFill>
                <a:latin typeface="Arial" panose="020B0604020202020204" pitchFamily="34" charset="0"/>
                <a:cs typeface="Arial" panose="020B0604020202020204" pitchFamily="34" charset="0"/>
              </a:rPr>
              <a:t>lectrical tolerances]</a:t>
            </a:r>
            <a:endParaRPr lang="en-US" sz="12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4881564" y="4422523"/>
            <a:ext cx="4205286" cy="1631216"/>
          </a:xfrm>
          <a:prstGeom prst="rect">
            <a:avLst/>
          </a:prstGeom>
          <a:ln w="28575">
            <a:solidFill>
              <a:srgbClr val="FF0000"/>
            </a:solidFill>
          </a:ln>
        </p:spPr>
        <p:txBody>
          <a:bodyPr wrap="square">
            <a:spAutoFit/>
          </a:bodyPr>
          <a:lstStyle/>
          <a:p>
            <a:r>
              <a:rPr lang="en-US" sz="2000" b="1" dirty="0" smtClean="0">
                <a:solidFill>
                  <a:schemeClr val="bg1"/>
                </a:solidFill>
                <a:latin typeface="Arial" panose="020B0604020202020204" pitchFamily="34" charset="0"/>
                <a:cs typeface="Arial" panose="020B0604020202020204" pitchFamily="34" charset="0"/>
              </a:rPr>
              <a:t>Takeaways</a:t>
            </a:r>
          </a:p>
          <a:p>
            <a:pPr marL="342900" indent="-342900">
              <a:buFontTx/>
              <a:buChar char="-"/>
            </a:pPr>
            <a:r>
              <a:rPr lang="en-US" sz="2000" b="1" dirty="0" smtClean="0">
                <a:solidFill>
                  <a:schemeClr val="bg1"/>
                </a:solidFill>
                <a:latin typeface="Arial" panose="020B0604020202020204" pitchFamily="34" charset="0"/>
                <a:cs typeface="Arial" panose="020B0604020202020204" pitchFamily="34" charset="0"/>
              </a:rPr>
              <a:t>Max pin source current: 40mA</a:t>
            </a:r>
          </a:p>
          <a:p>
            <a:pPr marL="342900" indent="-342900">
              <a:buFontTx/>
              <a:buChar char="-"/>
            </a:pPr>
            <a:r>
              <a:rPr lang="en-US" sz="2000" b="1" dirty="0" smtClean="0">
                <a:solidFill>
                  <a:schemeClr val="bg1"/>
                </a:solidFill>
                <a:latin typeface="Arial" panose="020B0604020202020204" pitchFamily="34" charset="0"/>
                <a:cs typeface="Arial" panose="020B0604020202020204" pitchFamily="34" charset="0"/>
              </a:rPr>
              <a:t>Max pin sink current: 28ma</a:t>
            </a:r>
          </a:p>
          <a:p>
            <a:pPr marL="342900" indent="-342900">
              <a:buFontTx/>
              <a:buChar char="-"/>
            </a:pPr>
            <a:r>
              <a:rPr lang="en-US" sz="2000" b="1" dirty="0" smtClean="0">
                <a:solidFill>
                  <a:schemeClr val="bg1"/>
                </a:solidFill>
                <a:latin typeface="Arial" panose="020B0604020202020204" pitchFamily="34" charset="0"/>
                <a:cs typeface="Arial" panose="020B0604020202020204" pitchFamily="34" charset="0"/>
              </a:rPr>
              <a:t>Pull-up resistance: 45K</a:t>
            </a:r>
            <a:r>
              <a:rPr lang="el-GR" sz="2000" b="1" dirty="0" smtClean="0">
                <a:solidFill>
                  <a:schemeClr val="bg1"/>
                </a:solidFill>
                <a:latin typeface="Arial Unicode MS"/>
                <a:ea typeface="Arial Unicode MS"/>
                <a:cs typeface="Arial Unicode MS"/>
              </a:rPr>
              <a:t>Ω</a:t>
            </a:r>
            <a:endParaRPr lang="en-US" sz="2000" b="1" dirty="0" smtClean="0">
              <a:solidFill>
                <a:schemeClr val="bg1"/>
              </a:solidFill>
              <a:latin typeface="Arial Unicode MS"/>
              <a:ea typeface="Arial Unicode MS"/>
              <a:cs typeface="Arial Unicode MS"/>
            </a:endParaRPr>
          </a:p>
          <a:p>
            <a:pPr marL="342900" indent="-342900">
              <a:buFontTx/>
              <a:buChar char="-"/>
            </a:pPr>
            <a:r>
              <a:rPr lang="en-US" sz="2000" b="1" dirty="0" smtClean="0">
                <a:solidFill>
                  <a:schemeClr val="bg1"/>
                </a:solidFill>
                <a:latin typeface="Arial" panose="020B0604020202020204" pitchFamily="34" charset="0"/>
                <a:cs typeface="Arial" panose="020B0604020202020204" pitchFamily="34" charset="0"/>
              </a:rPr>
              <a:t>Pull-down </a:t>
            </a:r>
            <a:r>
              <a:rPr lang="en-US" sz="2000" b="1" dirty="0">
                <a:solidFill>
                  <a:schemeClr val="bg1"/>
                </a:solidFill>
                <a:latin typeface="Arial" panose="020B0604020202020204" pitchFamily="34" charset="0"/>
                <a:cs typeface="Arial" panose="020B0604020202020204" pitchFamily="34" charset="0"/>
              </a:rPr>
              <a:t>resistance: 45K</a:t>
            </a:r>
            <a:r>
              <a:rPr lang="el-GR" sz="2000" b="1" dirty="0" smtClean="0">
                <a:solidFill>
                  <a:schemeClr val="bg1"/>
                </a:solidFill>
                <a:latin typeface="Arial Unicode MS"/>
                <a:ea typeface="Arial Unicode MS"/>
                <a:cs typeface="Arial Unicode MS"/>
              </a:rPr>
              <a:t>Ω</a:t>
            </a:r>
            <a:endParaRPr 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88160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Time to Get Wired</a:t>
            </a:r>
            <a:endParaRPr lang="en-US"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55576" y="838200"/>
            <a:ext cx="7693024" cy="2862322"/>
          </a:xfrm>
          <a:prstGeom prst="rect">
            <a:avLst/>
          </a:prstGeom>
        </p:spPr>
        <p:txBody>
          <a:bodyPr wrap="square">
            <a:spAutoFit/>
          </a:bodyPr>
          <a:lstStyle/>
          <a:p>
            <a:r>
              <a:rPr lang="en-US" sz="2000" b="1" dirty="0" smtClean="0">
                <a:solidFill>
                  <a:schemeClr val="bg1"/>
                </a:solidFill>
                <a:latin typeface="Arial" panose="020B0604020202020204" pitchFamily="34" charset="0"/>
                <a:cs typeface="Arial" panose="020B0604020202020204" pitchFamily="34" charset="0"/>
              </a:rPr>
              <a:t>What we are going to do, electrically speaking:</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Connect a red LED </a:t>
            </a:r>
            <a:r>
              <a:rPr lang="en-US" sz="2000" b="1" i="1" dirty="0" smtClean="0">
                <a:solidFill>
                  <a:schemeClr val="bg1"/>
                </a:solidFill>
                <a:latin typeface="Arial" panose="020B0604020202020204" pitchFamily="34" charset="0"/>
                <a:cs typeface="Arial" panose="020B0604020202020204" pitchFamily="34" charset="0"/>
              </a:rPr>
              <a:t>anode</a:t>
            </a:r>
            <a:r>
              <a:rPr lang="en-US" sz="2000" b="1" dirty="0" smtClean="0">
                <a:solidFill>
                  <a:schemeClr val="bg1"/>
                </a:solidFill>
                <a:latin typeface="Arial" panose="020B0604020202020204" pitchFamily="34" charset="0"/>
                <a:cs typeface="Arial" panose="020B0604020202020204" pitchFamily="34" charset="0"/>
              </a:rPr>
              <a:t> to pin GPIO13 (physical pin 5)</a:t>
            </a:r>
          </a:p>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Connect a </a:t>
            </a:r>
            <a:r>
              <a:rPr lang="en-US" sz="2000" b="1" dirty="0" smtClean="0">
                <a:solidFill>
                  <a:schemeClr val="bg1"/>
                </a:solidFill>
                <a:latin typeface="Arial" panose="020B0604020202020204" pitchFamily="34" charset="0"/>
                <a:cs typeface="Arial" panose="020B0604020202020204" pitchFamily="34" charset="0"/>
              </a:rPr>
              <a:t>green LED </a:t>
            </a:r>
            <a:r>
              <a:rPr lang="en-US" sz="2000" b="1" i="1" dirty="0" smtClean="0">
                <a:solidFill>
                  <a:schemeClr val="bg1"/>
                </a:solidFill>
                <a:latin typeface="Arial" panose="020B0604020202020204" pitchFamily="34" charset="0"/>
                <a:cs typeface="Arial" panose="020B0604020202020204" pitchFamily="34" charset="0"/>
              </a:rPr>
              <a:t>anode</a:t>
            </a:r>
            <a:r>
              <a:rPr lang="en-US" sz="2000" b="1" dirty="0" smtClean="0">
                <a:solidFill>
                  <a:schemeClr val="bg1"/>
                </a:solidFill>
                <a:latin typeface="Arial" panose="020B0604020202020204" pitchFamily="34" charset="0"/>
                <a:cs typeface="Arial" panose="020B0604020202020204" pitchFamily="34" charset="0"/>
              </a:rPr>
              <a:t> to </a:t>
            </a:r>
            <a:r>
              <a:rPr lang="en-US" sz="2000" b="1" dirty="0">
                <a:solidFill>
                  <a:schemeClr val="bg1"/>
                </a:solidFill>
                <a:latin typeface="Arial" panose="020B0604020202020204" pitchFamily="34" charset="0"/>
                <a:cs typeface="Arial" panose="020B0604020202020204" pitchFamily="34" charset="0"/>
              </a:rPr>
              <a:t>pin </a:t>
            </a:r>
            <a:r>
              <a:rPr lang="en-US" sz="2000" b="1" dirty="0" smtClean="0">
                <a:solidFill>
                  <a:schemeClr val="bg1"/>
                </a:solidFill>
                <a:latin typeface="Arial" panose="020B0604020202020204" pitchFamily="34" charset="0"/>
                <a:cs typeface="Arial" panose="020B0604020202020204" pitchFamily="34" charset="0"/>
              </a:rPr>
              <a:t>GPIO12 </a:t>
            </a:r>
            <a:r>
              <a:rPr lang="en-US" sz="2000" b="1" dirty="0">
                <a:solidFill>
                  <a:schemeClr val="bg1"/>
                </a:solidFill>
                <a:latin typeface="Arial" panose="020B0604020202020204" pitchFamily="34" charset="0"/>
                <a:cs typeface="Arial" panose="020B0604020202020204" pitchFamily="34" charset="0"/>
              </a:rPr>
              <a:t>(physical pin </a:t>
            </a:r>
            <a:r>
              <a:rPr lang="en-US" sz="2000" b="1" dirty="0" smtClean="0">
                <a:solidFill>
                  <a:schemeClr val="bg1"/>
                </a:solidFill>
                <a:latin typeface="Arial" panose="020B0604020202020204" pitchFamily="34" charset="0"/>
                <a:cs typeface="Arial" panose="020B0604020202020204" pitchFamily="34" charset="0"/>
              </a:rPr>
              <a:t>6)</a:t>
            </a:r>
            <a:endParaRPr lang="en-US" sz="2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Connect a blue LED </a:t>
            </a:r>
            <a:r>
              <a:rPr lang="en-US" sz="2000" b="1" i="1" dirty="0" smtClean="0">
                <a:solidFill>
                  <a:schemeClr val="bg1"/>
                </a:solidFill>
                <a:latin typeface="Arial" panose="020B0604020202020204" pitchFamily="34" charset="0"/>
                <a:cs typeface="Arial" panose="020B0604020202020204" pitchFamily="34" charset="0"/>
              </a:rPr>
              <a:t>anode</a:t>
            </a:r>
            <a:r>
              <a:rPr lang="en-US" sz="2000" b="1" dirty="0" smtClean="0">
                <a:solidFill>
                  <a:schemeClr val="bg1"/>
                </a:solidFill>
                <a:latin typeface="Arial" panose="020B0604020202020204" pitchFamily="34" charset="0"/>
                <a:cs typeface="Arial" panose="020B0604020202020204" pitchFamily="34" charset="0"/>
              </a:rPr>
              <a:t> to pin GPIO14 (physical pin 7)</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Connect </a:t>
            </a:r>
            <a:r>
              <a:rPr lang="en-US" sz="2000" b="1" i="1" dirty="0" smtClean="0">
                <a:solidFill>
                  <a:schemeClr val="bg1"/>
                </a:solidFill>
                <a:latin typeface="Arial" panose="020B0604020202020204" pitchFamily="34" charset="0"/>
                <a:cs typeface="Arial" panose="020B0604020202020204" pitchFamily="34" charset="0"/>
              </a:rPr>
              <a:t>all</a:t>
            </a:r>
            <a:r>
              <a:rPr lang="en-US" sz="2000" b="1" dirty="0" smtClean="0">
                <a:solidFill>
                  <a:schemeClr val="bg1"/>
                </a:solidFill>
                <a:latin typeface="Arial" panose="020B0604020202020204" pitchFamily="34" charset="0"/>
                <a:cs typeface="Arial" panose="020B0604020202020204" pitchFamily="34" charset="0"/>
              </a:rPr>
              <a:t> LED </a:t>
            </a:r>
            <a:r>
              <a:rPr lang="en-US" sz="2000" b="1" i="1" dirty="0" smtClean="0">
                <a:solidFill>
                  <a:schemeClr val="bg1"/>
                </a:solidFill>
                <a:latin typeface="Arial" panose="020B0604020202020204" pitchFamily="34" charset="0"/>
                <a:cs typeface="Arial" panose="020B0604020202020204" pitchFamily="34" charset="0"/>
              </a:rPr>
              <a:t>cathodes</a:t>
            </a:r>
            <a:r>
              <a:rPr lang="en-US" sz="2000" b="1" dirty="0" smtClean="0">
                <a:solidFill>
                  <a:schemeClr val="bg1"/>
                </a:solidFill>
                <a:latin typeface="Arial" panose="020B0604020202020204" pitchFamily="34" charset="0"/>
                <a:cs typeface="Arial" panose="020B0604020202020204" pitchFamily="34" charset="0"/>
              </a:rPr>
              <a:t> to a rail</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Connect </a:t>
            </a:r>
            <a:r>
              <a:rPr lang="en-US" sz="2000" b="1" dirty="0" smtClean="0">
                <a:solidFill>
                  <a:schemeClr val="bg1"/>
                </a:solidFill>
                <a:latin typeface="Arial" panose="020B0604020202020204" pitchFamily="34" charset="0"/>
                <a:cs typeface="Arial" panose="020B0604020202020204" pitchFamily="34" charset="0"/>
              </a:rPr>
              <a:t>cathode rail </a:t>
            </a:r>
            <a:r>
              <a:rPr lang="en-US" sz="2000" b="1" dirty="0" smtClean="0">
                <a:solidFill>
                  <a:schemeClr val="bg1"/>
                </a:solidFill>
                <a:latin typeface="Arial" panose="020B0604020202020204" pitchFamily="34" charset="0"/>
                <a:cs typeface="Arial" panose="020B0604020202020204" pitchFamily="34" charset="0"/>
              </a:rPr>
              <a:t>to the ground pin of the board using a</a:t>
            </a:r>
            <a:br>
              <a:rPr lang="en-US" sz="2000" b="1" dirty="0" smtClean="0">
                <a:solidFill>
                  <a:schemeClr val="bg1"/>
                </a:solidFill>
                <a:latin typeface="Arial" panose="020B0604020202020204" pitchFamily="34" charset="0"/>
                <a:cs typeface="Arial" panose="020B0604020202020204" pitchFamily="34" charset="0"/>
              </a:rPr>
            </a:br>
            <a:r>
              <a:rPr lang="en-US" sz="2000" b="1" dirty="0" smtClean="0">
                <a:solidFill>
                  <a:schemeClr val="bg1"/>
                </a:solidFill>
                <a:latin typeface="Arial" panose="020B0604020202020204" pitchFamily="34" charset="0"/>
                <a:cs typeface="Arial" panose="020B0604020202020204" pitchFamily="34" charset="0"/>
              </a:rPr>
              <a:t>300 ohm resistor; this places the resistor in series</a:t>
            </a:r>
            <a:br>
              <a:rPr lang="en-US" sz="2000" b="1" dirty="0" smtClean="0">
                <a:solidFill>
                  <a:schemeClr val="bg1"/>
                </a:solidFill>
                <a:latin typeface="Arial" panose="020B0604020202020204" pitchFamily="34" charset="0"/>
                <a:cs typeface="Arial" panose="020B0604020202020204" pitchFamily="34" charset="0"/>
              </a:rPr>
            </a:br>
            <a:r>
              <a:rPr lang="en-US" sz="2000" b="1" dirty="0" smtClean="0">
                <a:solidFill>
                  <a:schemeClr val="bg1"/>
                </a:solidFill>
                <a:latin typeface="Arial" panose="020B0604020202020204" pitchFamily="34" charset="0"/>
                <a:cs typeface="Arial" panose="020B0604020202020204" pitchFamily="34" charset="0"/>
              </a:rPr>
              <a:t>between all three LED cathodes and the power sink</a:t>
            </a:r>
            <a:br>
              <a:rPr lang="en-US" sz="2000" b="1" dirty="0" smtClean="0">
                <a:solidFill>
                  <a:schemeClr val="bg1"/>
                </a:solidFill>
                <a:latin typeface="Arial" panose="020B0604020202020204" pitchFamily="34" charset="0"/>
                <a:cs typeface="Arial" panose="020B0604020202020204" pitchFamily="34" charset="0"/>
              </a:rPr>
            </a:br>
            <a:r>
              <a:rPr lang="en-US" sz="2000" b="1" dirty="0" smtClean="0">
                <a:solidFill>
                  <a:schemeClr val="bg1"/>
                </a:solidFill>
                <a:latin typeface="Arial" panose="020B0604020202020204" pitchFamily="34" charset="0"/>
                <a:cs typeface="Arial" panose="020B0604020202020204" pitchFamily="34" charset="0"/>
              </a:rPr>
              <a:t>(power ground)</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400" y="3395523"/>
            <a:ext cx="4902200"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5041" y="1524000"/>
            <a:ext cx="1042987"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2870200" y="4191000"/>
            <a:ext cx="1219200"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870200" y="4371975"/>
            <a:ext cx="1219200"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870200" y="4562475"/>
            <a:ext cx="1219200"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870200" y="3505200"/>
            <a:ext cx="4724400" cy="4572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52161" y="3823900"/>
            <a:ext cx="2394239" cy="276999"/>
          </a:xfrm>
          <a:prstGeom prst="rect">
            <a:avLst/>
          </a:prstGeom>
        </p:spPr>
        <p:txBody>
          <a:bodyPr wrap="square">
            <a:spAutoFit/>
          </a:bodyPr>
          <a:lstStyle/>
          <a:p>
            <a:pPr algn="r"/>
            <a:r>
              <a:rPr lang="en-US" sz="1200" b="1" dirty="0" smtClean="0">
                <a:solidFill>
                  <a:srgbClr val="FFFF00"/>
                </a:solidFill>
                <a:latin typeface="Arial" panose="020B0604020202020204" pitchFamily="34" charset="0"/>
                <a:cs typeface="Arial" panose="020B0604020202020204" pitchFamily="34" charset="0"/>
              </a:rPr>
              <a:t>300</a:t>
            </a:r>
            <a:r>
              <a:rPr lang="el-GR" sz="1200" b="1" dirty="0" smtClean="0">
                <a:solidFill>
                  <a:srgbClr val="FFFF00"/>
                </a:solidFill>
                <a:latin typeface="Arial Unicode MS"/>
                <a:ea typeface="Arial Unicode MS"/>
                <a:cs typeface="Arial Unicode MS"/>
              </a:rPr>
              <a:t>Ω</a:t>
            </a:r>
            <a:r>
              <a:rPr lang="en-US" sz="1200" b="1" dirty="0" smtClean="0">
                <a:solidFill>
                  <a:srgbClr val="FFFF00"/>
                </a:solidFill>
                <a:latin typeface="Arial" panose="020B0604020202020204" pitchFamily="34" charset="0"/>
                <a:cs typeface="Arial" panose="020B0604020202020204" pitchFamily="34" charset="0"/>
              </a:rPr>
              <a:t> resistor connects here</a:t>
            </a:r>
            <a:endParaRPr lang="en-US" sz="1200" b="1" dirty="0">
              <a:solidFill>
                <a:srgbClr val="FFFF00"/>
              </a:solidFill>
              <a:latin typeface="Arial" panose="020B0604020202020204" pitchFamily="34" charset="0"/>
              <a:cs typeface="Arial" panose="020B0604020202020204" pitchFamily="34" charset="0"/>
            </a:endParaRPr>
          </a:p>
        </p:txBody>
      </p:sp>
      <p:sp>
        <p:nvSpPr>
          <p:cNvPr id="32" name="Rectangle 31"/>
          <p:cNvSpPr/>
          <p:nvPr/>
        </p:nvSpPr>
        <p:spPr>
          <a:xfrm>
            <a:off x="2022475" y="4059243"/>
            <a:ext cx="914400" cy="261610"/>
          </a:xfrm>
          <a:prstGeom prst="rect">
            <a:avLst/>
          </a:prstGeom>
        </p:spPr>
        <p:txBody>
          <a:bodyPr wrap="square">
            <a:spAutoFit/>
          </a:bodyPr>
          <a:lstStyle/>
          <a:p>
            <a:pPr algn="r"/>
            <a:r>
              <a:rPr lang="en-US" sz="1100" b="1" dirty="0" smtClean="0">
                <a:solidFill>
                  <a:srgbClr val="FFFF00"/>
                </a:solidFill>
                <a:latin typeface="Arial" panose="020B0604020202020204" pitchFamily="34" charset="0"/>
                <a:cs typeface="Arial" panose="020B0604020202020204" pitchFamily="34" charset="0"/>
              </a:rPr>
              <a:t>GPIO13</a:t>
            </a:r>
            <a:endParaRPr lang="en-US" sz="1100" b="1" dirty="0">
              <a:solidFill>
                <a:srgbClr val="FFFF00"/>
              </a:solidFill>
              <a:latin typeface="Arial" panose="020B0604020202020204" pitchFamily="34" charset="0"/>
              <a:cs typeface="Arial" panose="020B0604020202020204" pitchFamily="34" charset="0"/>
            </a:endParaRPr>
          </a:p>
        </p:txBody>
      </p:sp>
      <p:sp>
        <p:nvSpPr>
          <p:cNvPr id="33" name="Rectangle 32"/>
          <p:cNvSpPr/>
          <p:nvPr/>
        </p:nvSpPr>
        <p:spPr>
          <a:xfrm>
            <a:off x="2022475" y="4238625"/>
            <a:ext cx="914400" cy="261610"/>
          </a:xfrm>
          <a:prstGeom prst="rect">
            <a:avLst/>
          </a:prstGeom>
        </p:spPr>
        <p:txBody>
          <a:bodyPr wrap="square">
            <a:spAutoFit/>
          </a:bodyPr>
          <a:lstStyle/>
          <a:p>
            <a:pPr algn="r"/>
            <a:r>
              <a:rPr lang="en-US" sz="1100" b="1" dirty="0" smtClean="0">
                <a:solidFill>
                  <a:srgbClr val="FFFF00"/>
                </a:solidFill>
                <a:latin typeface="Arial" panose="020B0604020202020204" pitchFamily="34" charset="0"/>
                <a:cs typeface="Arial" panose="020B0604020202020204" pitchFamily="34" charset="0"/>
              </a:rPr>
              <a:t>GPIO12</a:t>
            </a:r>
            <a:endParaRPr lang="en-US" sz="1100" b="1" dirty="0">
              <a:solidFill>
                <a:srgbClr val="FFFF00"/>
              </a:solidFill>
              <a:latin typeface="Arial" panose="020B0604020202020204" pitchFamily="34" charset="0"/>
              <a:cs typeface="Arial" panose="020B0604020202020204" pitchFamily="34" charset="0"/>
            </a:endParaRPr>
          </a:p>
        </p:txBody>
      </p:sp>
      <p:sp>
        <p:nvSpPr>
          <p:cNvPr id="34" name="Rectangle 33"/>
          <p:cNvSpPr/>
          <p:nvPr/>
        </p:nvSpPr>
        <p:spPr>
          <a:xfrm>
            <a:off x="2022475" y="4431670"/>
            <a:ext cx="914400" cy="261610"/>
          </a:xfrm>
          <a:prstGeom prst="rect">
            <a:avLst/>
          </a:prstGeom>
        </p:spPr>
        <p:txBody>
          <a:bodyPr wrap="square">
            <a:spAutoFit/>
          </a:bodyPr>
          <a:lstStyle/>
          <a:p>
            <a:pPr algn="r"/>
            <a:r>
              <a:rPr lang="en-US" sz="1100" b="1" dirty="0" smtClean="0">
                <a:solidFill>
                  <a:srgbClr val="FFFF00"/>
                </a:solidFill>
                <a:latin typeface="Arial" panose="020B0604020202020204" pitchFamily="34" charset="0"/>
                <a:cs typeface="Arial" panose="020B0604020202020204" pitchFamily="34" charset="0"/>
              </a:rPr>
              <a:t>GPIO14</a:t>
            </a:r>
            <a:endParaRPr lang="en-US" sz="1100" b="1" dirty="0">
              <a:solidFill>
                <a:srgbClr val="FFFF00"/>
              </a:solidFill>
              <a:latin typeface="Arial" panose="020B0604020202020204" pitchFamily="34" charset="0"/>
              <a:cs typeface="Arial" panose="020B0604020202020204" pitchFamily="34" charset="0"/>
            </a:endParaRPr>
          </a:p>
        </p:txBody>
      </p:sp>
      <p:sp>
        <p:nvSpPr>
          <p:cNvPr id="26" name="Left Brace 25"/>
          <p:cNvSpPr/>
          <p:nvPr/>
        </p:nvSpPr>
        <p:spPr>
          <a:xfrm>
            <a:off x="3498850" y="5943599"/>
            <a:ext cx="533400" cy="561975"/>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p:cNvSpPr/>
          <p:nvPr/>
        </p:nvSpPr>
        <p:spPr>
          <a:xfrm>
            <a:off x="635000" y="5415944"/>
            <a:ext cx="2873375" cy="1384995"/>
          </a:xfrm>
          <a:prstGeom prst="rect">
            <a:avLst/>
          </a:prstGeom>
        </p:spPr>
        <p:txBody>
          <a:bodyPr wrap="square">
            <a:spAutoFit/>
          </a:bodyPr>
          <a:lstStyle/>
          <a:p>
            <a:pPr algn="r"/>
            <a:r>
              <a:rPr lang="en-US" sz="1200" b="1" dirty="0" smtClean="0">
                <a:solidFill>
                  <a:srgbClr val="FFFF00"/>
                </a:solidFill>
                <a:latin typeface="Arial" panose="020B0604020202020204" pitchFamily="34" charset="0"/>
                <a:cs typeface="Arial" panose="020B0604020202020204" pitchFamily="34" charset="0"/>
              </a:rPr>
              <a:t>The asterisk on these GPIO pins means they are INPUT ONLY and cannot be used to </a:t>
            </a:r>
            <a:r>
              <a:rPr lang="en-US" sz="1200" b="1" i="1" dirty="0" smtClean="0">
                <a:solidFill>
                  <a:srgbClr val="FFFF00"/>
                </a:solidFill>
                <a:latin typeface="Arial" panose="020B0604020202020204" pitchFamily="34" charset="0"/>
                <a:cs typeface="Arial" panose="020B0604020202020204" pitchFamily="34" charset="0"/>
              </a:rPr>
              <a:t>send</a:t>
            </a:r>
            <a:r>
              <a:rPr lang="en-US" sz="1200" b="1" dirty="0" smtClean="0">
                <a:solidFill>
                  <a:srgbClr val="FFFF00"/>
                </a:solidFill>
                <a:latin typeface="Arial" panose="020B0604020202020204" pitchFamily="34" charset="0"/>
                <a:cs typeface="Arial" panose="020B0604020202020204" pitchFamily="34" charset="0"/>
              </a:rPr>
              <a:t> electricity to anything. They can sink (accept) 28mA of current, which is dangerously small for accepting current from LED cathodes</a:t>
            </a:r>
            <a:endParaRPr lang="en-US" sz="1200" b="1" dirty="0">
              <a:solidFill>
                <a:srgbClr val="FFFF00"/>
              </a:solidFill>
              <a:latin typeface="Arial" panose="020B0604020202020204" pitchFamily="34" charset="0"/>
              <a:cs typeface="Arial" panose="020B0604020202020204" pitchFamily="34" charset="0"/>
            </a:endParaRPr>
          </a:p>
        </p:txBody>
      </p:sp>
      <p:cxnSp>
        <p:nvCxnSpPr>
          <p:cNvPr id="37" name="Straight Arrow Connector 36"/>
          <p:cNvCxnSpPr/>
          <p:nvPr/>
        </p:nvCxnSpPr>
        <p:spPr>
          <a:xfrm>
            <a:off x="3479800" y="5562600"/>
            <a:ext cx="952500" cy="3695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522" y="4668148"/>
            <a:ext cx="1310878" cy="71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552161" y="3595300"/>
            <a:ext cx="2394239" cy="276999"/>
          </a:xfrm>
          <a:prstGeom prst="rect">
            <a:avLst/>
          </a:prstGeom>
        </p:spPr>
        <p:txBody>
          <a:bodyPr wrap="square">
            <a:spAutoFit/>
          </a:bodyPr>
          <a:lstStyle/>
          <a:p>
            <a:pPr algn="r"/>
            <a:r>
              <a:rPr lang="en-US" sz="1200" b="1" dirty="0" smtClean="0">
                <a:solidFill>
                  <a:srgbClr val="FFFF00"/>
                </a:solidFill>
                <a:latin typeface="Arial" panose="020B0604020202020204" pitchFamily="34" charset="0"/>
                <a:cs typeface="Arial" panose="020B0604020202020204" pitchFamily="34" charset="0"/>
              </a:rPr>
              <a:t>Power will come from USB</a:t>
            </a:r>
            <a:endParaRPr lang="en-US" sz="1200" b="1" dirty="0">
              <a:solidFill>
                <a:srgbClr val="FFFF00"/>
              </a:solidFill>
              <a:latin typeface="Arial" panose="020B0604020202020204" pitchFamily="34" charset="0"/>
              <a:cs typeface="Arial" panose="020B0604020202020204" pitchFamily="34" charset="0"/>
            </a:endParaRPr>
          </a:p>
        </p:txBody>
      </p:sp>
      <p:cxnSp>
        <p:nvCxnSpPr>
          <p:cNvPr id="21" name="Straight Arrow Connector 20"/>
          <p:cNvCxnSpPr/>
          <p:nvPr/>
        </p:nvCxnSpPr>
        <p:spPr>
          <a:xfrm flipV="1">
            <a:off x="2870200" y="3505200"/>
            <a:ext cx="3530600" cy="2286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676400" y="4953000"/>
            <a:ext cx="1102122" cy="4800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3666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19400"/>
            <a:ext cx="8331200" cy="3716997"/>
          </a:xfrm>
          <a:prstGeom prst="rect">
            <a:avLst/>
          </a:prstGeom>
        </p:spPr>
      </p:pic>
      <p:sp>
        <p:nvSpPr>
          <p:cNvPr id="2" name="Title 1"/>
          <p:cNvSpPr>
            <a:spLocks noGrp="1"/>
          </p:cNvSpPr>
          <p:nvPr>
            <p:ph type="title"/>
          </p:nvPr>
        </p:nvSpPr>
        <p:spPr>
          <a:xfrm>
            <a:off x="457200" y="152400"/>
            <a:ext cx="6057900" cy="411162"/>
          </a:xfrm>
        </p:spPr>
        <p:txBody>
          <a:bodyPr/>
          <a:lstStyle/>
          <a:p>
            <a:r>
              <a:rPr lang="en-US" dirty="0" smtClean="0"/>
              <a:t>Connect The Dots</a:t>
            </a:r>
            <a:endParaRPr lang="en-US"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062103"/>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Select a red, a green, and a blue LED</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Select three male-male DuPont jumpers, red, green, and blue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Select a single 330 </a:t>
            </a:r>
            <a:r>
              <a:rPr lang="en-US" sz="1600" b="1" i="1" u="sng" dirty="0" smtClean="0">
                <a:solidFill>
                  <a:schemeClr val="bg1"/>
                </a:solidFill>
                <a:latin typeface="Arial" panose="020B0604020202020204" pitchFamily="34" charset="0"/>
                <a:cs typeface="Arial" panose="020B0604020202020204" pitchFamily="34" charset="0"/>
              </a:rPr>
              <a:t>ohm</a:t>
            </a:r>
            <a:r>
              <a:rPr lang="en-US" sz="1600" b="1" i="1" dirty="0" smtClean="0">
                <a:solidFill>
                  <a:schemeClr val="bg1"/>
                </a:solidFill>
                <a:latin typeface="Arial" panose="020B0604020202020204" pitchFamily="34" charset="0"/>
                <a:cs typeface="Arial" panose="020B0604020202020204" pitchFamily="34" charset="0"/>
              </a:rPr>
              <a:t> </a:t>
            </a:r>
            <a:r>
              <a:rPr lang="en-US" sz="1600" b="1" dirty="0" smtClean="0">
                <a:solidFill>
                  <a:schemeClr val="bg1"/>
                </a:solidFill>
                <a:latin typeface="Arial" panose="020B0604020202020204" pitchFamily="34" charset="0"/>
                <a:cs typeface="Arial" panose="020B0604020202020204" pitchFamily="34" charset="0"/>
              </a:rPr>
              <a:t>(probably “R” on the label band) resistor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And get your breadboard out if it’s not already</a:t>
            </a:r>
          </a:p>
          <a:p>
            <a:r>
              <a:rPr lang="en-US" sz="1600" b="1" dirty="0" smtClean="0">
                <a:solidFill>
                  <a:schemeClr val="bg1"/>
                </a:solidFill>
                <a:latin typeface="Arial" panose="020B0604020202020204" pitchFamily="34" charset="0"/>
                <a:cs typeface="Arial" panose="020B0604020202020204" pitchFamily="34" charset="0"/>
              </a:rPr>
              <a:t>Then, wire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181600" y="4031070"/>
            <a:ext cx="2816225" cy="600164"/>
          </a:xfrm>
          <a:prstGeom prst="rect">
            <a:avLst/>
          </a:prstGeom>
          <a:solidFill>
            <a:srgbClr val="000066"/>
          </a:solidFill>
          <a:ln w="19050">
            <a:solidFill>
              <a:schemeClr val="bg1"/>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NOTE: You can use any color LED’s you choose; the color of the LEDs does not matter for this exercise.</a:t>
            </a:r>
            <a:endParaRPr lang="en-US" sz="11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457200" y="3200400"/>
            <a:ext cx="3124200" cy="430887"/>
          </a:xfrm>
          <a:prstGeom prst="rect">
            <a:avLst/>
          </a:prstGeom>
          <a:solidFill>
            <a:srgbClr val="FFFF00"/>
          </a:solidFill>
          <a:ln w="19050">
            <a:solidFill>
              <a:schemeClr val="bg1"/>
            </a:solidFill>
          </a:ln>
        </p:spPr>
        <p:txBody>
          <a:bodyPr wrap="square">
            <a:spAutoFit/>
          </a:bodyPr>
          <a:lstStyle/>
          <a:p>
            <a:r>
              <a:rPr lang="en-US" sz="1100" b="1" dirty="0" smtClean="0">
                <a:latin typeface="Arial" panose="020B0604020202020204" pitchFamily="34" charset="0"/>
                <a:cs typeface="Arial" panose="020B0604020202020204" pitchFamily="34" charset="0"/>
              </a:rPr>
              <a:t>Use </a:t>
            </a:r>
            <a:r>
              <a:rPr lang="en-US" sz="1100" b="1" i="1" dirty="0" smtClean="0">
                <a:latin typeface="Arial" panose="020B0604020202020204" pitchFamily="34" charset="0"/>
                <a:cs typeface="Arial" panose="020B0604020202020204" pitchFamily="34" charset="0"/>
              </a:rPr>
              <a:t>either</a:t>
            </a:r>
            <a:r>
              <a:rPr lang="en-US" sz="1100" b="1" dirty="0" smtClean="0">
                <a:latin typeface="Arial" panose="020B0604020202020204" pitchFamily="34" charset="0"/>
                <a:cs typeface="Arial" panose="020B0604020202020204" pitchFamily="34" charset="0"/>
              </a:rPr>
              <a:t> rail and </a:t>
            </a:r>
            <a:r>
              <a:rPr lang="en-US" sz="1100" b="1" i="1" dirty="0" smtClean="0">
                <a:latin typeface="Arial" panose="020B0604020202020204" pitchFamily="34" charset="0"/>
                <a:cs typeface="Arial" panose="020B0604020202020204" pitchFamily="34" charset="0"/>
              </a:rPr>
              <a:t>any</a:t>
            </a:r>
            <a:r>
              <a:rPr lang="en-US" sz="1100" b="1" dirty="0" smtClean="0">
                <a:latin typeface="Arial" panose="020B0604020202020204" pitchFamily="34" charset="0"/>
                <a:cs typeface="Arial" panose="020B0604020202020204" pitchFamily="34" charset="0"/>
              </a:rPr>
              <a:t> holes, but resistor and LED’s must </a:t>
            </a:r>
            <a:r>
              <a:rPr lang="en-US" sz="1100" b="1" i="1" dirty="0" smtClean="0">
                <a:latin typeface="Arial" panose="020B0604020202020204" pitchFamily="34" charset="0"/>
                <a:cs typeface="Arial" panose="020B0604020202020204" pitchFamily="34" charset="0"/>
              </a:rPr>
              <a:t>all</a:t>
            </a:r>
            <a:r>
              <a:rPr lang="en-US" sz="1100" b="1" dirty="0" smtClean="0">
                <a:latin typeface="Arial" panose="020B0604020202020204" pitchFamily="34" charset="0"/>
                <a:cs typeface="Arial" panose="020B0604020202020204" pitchFamily="34" charset="0"/>
              </a:rPr>
              <a:t> use the </a:t>
            </a:r>
            <a:r>
              <a:rPr lang="en-US" sz="1100" b="1" i="1" dirty="0" smtClean="0">
                <a:latin typeface="Arial" panose="020B0604020202020204" pitchFamily="34" charset="0"/>
                <a:cs typeface="Arial" panose="020B0604020202020204" pitchFamily="34" charset="0"/>
              </a:rPr>
              <a:t>same</a:t>
            </a:r>
            <a:r>
              <a:rPr lang="en-US" sz="1100" b="1" dirty="0" smtClean="0">
                <a:latin typeface="Arial" panose="020B0604020202020204" pitchFamily="34" charset="0"/>
                <a:cs typeface="Arial" panose="020B0604020202020204" pitchFamily="34" charset="0"/>
              </a:rPr>
              <a:t> rail</a:t>
            </a:r>
            <a:endParaRPr lang="en-US" sz="1100" b="1" dirty="0">
              <a:latin typeface="Arial" panose="020B0604020202020204" pitchFamily="34" charset="0"/>
              <a:cs typeface="Arial" panose="020B0604020202020204" pitchFamily="34" charset="0"/>
            </a:endParaRPr>
          </a:p>
        </p:txBody>
      </p:sp>
      <p:sp>
        <p:nvSpPr>
          <p:cNvPr id="10" name="Rectangle 9"/>
          <p:cNvSpPr/>
          <p:nvPr/>
        </p:nvSpPr>
        <p:spPr>
          <a:xfrm>
            <a:off x="4318000" y="4631234"/>
            <a:ext cx="3454400" cy="769441"/>
          </a:xfrm>
          <a:prstGeom prst="rect">
            <a:avLst/>
          </a:prstGeom>
          <a:solidFill>
            <a:srgbClr val="000066"/>
          </a:solidFill>
          <a:ln w="19050">
            <a:solidFill>
              <a:schemeClr val="bg1"/>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NOTE: Likewise, you can use any color wires you wish. We would not normally use red, for instance, as that is typically used only for positive (+) power</a:t>
            </a:r>
            <a:endParaRPr lang="en-US" sz="1100" b="1" dirty="0">
              <a:solidFill>
                <a:schemeClr val="bg1"/>
              </a:solidFill>
              <a:latin typeface="Arial" panose="020B0604020202020204" pitchFamily="34" charset="0"/>
              <a:cs typeface="Arial" panose="020B0604020202020204" pitchFamily="34" charset="0"/>
            </a:endParaRPr>
          </a:p>
        </p:txBody>
      </p:sp>
      <p:sp>
        <p:nvSpPr>
          <p:cNvPr id="11" name="Rectangle 10"/>
          <p:cNvSpPr/>
          <p:nvPr/>
        </p:nvSpPr>
        <p:spPr>
          <a:xfrm>
            <a:off x="4318000" y="5638800"/>
            <a:ext cx="3454400" cy="600164"/>
          </a:xfrm>
          <a:prstGeom prst="rect">
            <a:avLst/>
          </a:prstGeom>
          <a:solidFill>
            <a:srgbClr val="FFFF00"/>
          </a:solidFill>
          <a:ln w="19050">
            <a:solidFill>
              <a:schemeClr val="bg1"/>
            </a:solidFill>
          </a:ln>
        </p:spPr>
        <p:txBody>
          <a:bodyPr wrap="square">
            <a:spAutoFit/>
          </a:bodyPr>
          <a:lstStyle/>
          <a:p>
            <a:r>
              <a:rPr lang="en-US" sz="1100" b="1" dirty="0" smtClean="0">
                <a:latin typeface="Arial" panose="020B0604020202020204" pitchFamily="34" charset="0"/>
                <a:cs typeface="Arial" panose="020B0604020202020204" pitchFamily="34" charset="0"/>
              </a:rPr>
              <a:t>These are DuPont Male-Male jumper wires that connect directly from the MC board rails to the LED anode rails.</a:t>
            </a:r>
            <a:endParaRPr lang="en-US" sz="1100" b="1" dirty="0">
              <a:latin typeface="Arial" panose="020B0604020202020204" pitchFamily="34" charset="0"/>
              <a:cs typeface="Arial" panose="020B0604020202020204" pitchFamily="34" charset="0"/>
            </a:endParaRPr>
          </a:p>
        </p:txBody>
      </p:sp>
      <p:sp>
        <p:nvSpPr>
          <p:cNvPr id="12" name="Rectangle 11"/>
          <p:cNvSpPr/>
          <p:nvPr/>
        </p:nvSpPr>
        <p:spPr>
          <a:xfrm>
            <a:off x="4191000" y="3031123"/>
            <a:ext cx="3454400" cy="430887"/>
          </a:xfrm>
          <a:prstGeom prst="rect">
            <a:avLst/>
          </a:prstGeom>
          <a:solidFill>
            <a:srgbClr val="FFFF00"/>
          </a:solidFill>
          <a:ln w="19050">
            <a:solidFill>
              <a:schemeClr val="bg1"/>
            </a:solidFill>
          </a:ln>
        </p:spPr>
        <p:txBody>
          <a:bodyPr wrap="square">
            <a:spAutoFit/>
          </a:bodyPr>
          <a:lstStyle/>
          <a:p>
            <a:r>
              <a:rPr lang="en-US" sz="1100" b="1" dirty="0" smtClean="0">
                <a:latin typeface="Arial" panose="020B0604020202020204" pitchFamily="34" charset="0"/>
                <a:cs typeface="Arial" panose="020B0604020202020204" pitchFamily="34" charset="0"/>
              </a:rPr>
              <a:t>Assure that the cathode (</a:t>
            </a:r>
            <a:r>
              <a:rPr lang="en-US" sz="1100" b="1" i="1" dirty="0" smtClean="0">
                <a:latin typeface="Arial" panose="020B0604020202020204" pitchFamily="34" charset="0"/>
                <a:cs typeface="Arial" panose="020B0604020202020204" pitchFamily="34" charset="0"/>
              </a:rPr>
              <a:t>short</a:t>
            </a:r>
            <a:r>
              <a:rPr lang="en-US" sz="1100" b="1" dirty="0" smtClean="0">
                <a:latin typeface="Arial" panose="020B0604020202020204" pitchFamily="34" charset="0"/>
                <a:cs typeface="Arial" panose="020B0604020202020204" pitchFamily="34" charset="0"/>
              </a:rPr>
              <a:t> lead!) is connected to the outside rail and not the MC</a:t>
            </a:r>
            <a:endParaRPr lang="en-US" sz="1100" b="1" dirty="0">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00649"/>
            <a:ext cx="2500312" cy="15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6553200" y="1981200"/>
            <a:ext cx="2500312" cy="769441"/>
          </a:xfrm>
          <a:prstGeom prst="rect">
            <a:avLst/>
          </a:prstGeom>
          <a:solidFill>
            <a:srgbClr val="000066"/>
          </a:solidFill>
          <a:ln w="19050">
            <a:solidFill>
              <a:srgbClr val="FFFF00"/>
            </a:solidFill>
          </a:ln>
        </p:spPr>
        <p:txBody>
          <a:bodyPr wrap="square">
            <a:spAutoFit/>
          </a:bodyPr>
          <a:lstStyle/>
          <a:p>
            <a:r>
              <a:rPr lang="en-US" sz="1100" b="1" dirty="0" smtClean="0">
                <a:solidFill>
                  <a:srgbClr val="FFFF00"/>
                </a:solidFill>
                <a:latin typeface="Arial" panose="020B0604020202020204" pitchFamily="34" charset="0"/>
                <a:cs typeface="Arial" panose="020B0604020202020204" pitchFamily="34" charset="0"/>
              </a:rPr>
              <a:t>If hole is too tight and wire or LED lead bends, use pliers to strengthen and hold wire/lead close to hole then insert</a:t>
            </a:r>
            <a:endParaRPr lang="en-US" sz="1100" b="1" dirty="0">
              <a:solidFill>
                <a:srgbClr val="FFFF00"/>
              </a:solidFill>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the microcontroller board!</a:t>
            </a:r>
            <a:endParaRPr lang="en-US" sz="11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1785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REMEMBER!</a:t>
            </a:r>
            <a:endParaRPr lang="en-US" sz="6000" dirty="0">
              <a:solidFill>
                <a:srgbClr val="FFFF00"/>
              </a:solidFill>
            </a:endParaRPr>
          </a:p>
        </p:txBody>
      </p:sp>
      <p:sp>
        <p:nvSpPr>
          <p:cNvPr id="5" name="Title 1"/>
          <p:cNvSpPr txBox="1">
            <a:spLocks/>
          </p:cNvSpPr>
          <p:nvPr/>
        </p:nvSpPr>
        <p:spPr>
          <a:xfrm>
            <a:off x="457200" y="1524000"/>
            <a:ext cx="8229600" cy="4191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dirty="0" smtClean="0"/>
              <a:t>Immediately copy the latest lesson folder (Lesson6 today)  from your USB flash drive to your hard drive where you previously copied the other flash drive files (probably Documents folder)</a:t>
            </a:r>
            <a:endParaRPr lang="en-US" dirty="0"/>
          </a:p>
        </p:txBody>
      </p:sp>
    </p:spTree>
    <p:extLst>
      <p:ext uri="{BB962C8B-B14F-4D97-AF65-F5344CB8AC3E}">
        <p14:creationId xmlns:p14="http://schemas.microsoft.com/office/powerpoint/2010/main" val="2638864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686800" cy="5867400"/>
          </a:xfrm>
        </p:spPr>
        <p:txBody>
          <a:bodyPr anchor="ctr">
            <a:noAutofit/>
          </a:bodyPr>
          <a:lstStyle/>
          <a:p>
            <a:r>
              <a:rPr lang="en-US" sz="2400" dirty="0" smtClean="0"/>
              <a:t>Find the Arduino sketch in your Lesson </a:t>
            </a:r>
            <a:r>
              <a:rPr lang="en-US" sz="2400" dirty="0" smtClean="0"/>
              <a:t>7-8 </a:t>
            </a:r>
            <a:r>
              <a:rPr lang="en-US" sz="2400" dirty="0" smtClean="0"/>
              <a:t>folder (which you copied from your USB drives, right?) named “ClassSketch2-BlinkDeluxe” and open it in the Arduino </a:t>
            </a:r>
            <a:r>
              <a:rPr lang="en-US" sz="2400" dirty="0" smtClean="0"/>
              <a:t>IDE (double clicking the [.</a:t>
            </a:r>
            <a:r>
              <a:rPr lang="en-US" sz="2400" dirty="0" err="1" smtClean="0"/>
              <a:t>ino</a:t>
            </a:r>
            <a:r>
              <a:rPr lang="en-US" sz="2400" dirty="0" smtClean="0"/>
              <a:t>] file is easiest)</a:t>
            </a:r>
            <a:endParaRPr lang="en-US" sz="2400" dirty="0" smtClean="0"/>
          </a:p>
          <a:p>
            <a:r>
              <a:rPr lang="en-US" sz="2400" dirty="0" smtClean="0"/>
              <a:t>Connect your board to your laptop using USB </a:t>
            </a:r>
            <a:r>
              <a:rPr lang="en-US" sz="2400" dirty="0" smtClean="0"/>
              <a:t>cable (board end first, then the laptop end!)</a:t>
            </a:r>
            <a:endParaRPr lang="en-US" sz="2400" dirty="0"/>
          </a:p>
          <a:p>
            <a:r>
              <a:rPr lang="en-US" sz="2400" dirty="0" smtClean="0">
                <a:solidFill>
                  <a:srgbClr val="FFFF00"/>
                </a:solidFill>
              </a:rPr>
              <a:t>Remember to set your board type and port </a:t>
            </a:r>
            <a:r>
              <a:rPr lang="en-US" sz="2400" dirty="0" smtClean="0">
                <a:solidFill>
                  <a:srgbClr val="FFFF00"/>
                </a:solidFill>
              </a:rPr>
              <a:t>speed! (Change speed if initial upload fails!)</a:t>
            </a:r>
            <a:endParaRPr lang="en-US" sz="2400" dirty="0" smtClean="0">
              <a:solidFill>
                <a:srgbClr val="FFFF00"/>
              </a:solidFill>
            </a:endParaRPr>
          </a:p>
          <a:p>
            <a:r>
              <a:rPr lang="en-US" sz="2400" dirty="0" smtClean="0"/>
              <a:t>Upload </a:t>
            </a:r>
            <a:r>
              <a:rPr lang="en-US" sz="2400" dirty="0" smtClean="0"/>
              <a:t>the sketch!</a:t>
            </a:r>
            <a:r>
              <a:rPr lang="en-US" sz="2400" dirty="0">
                <a:latin typeface="Arial Unicode MS"/>
                <a:ea typeface="Arial Unicode MS"/>
                <a:cs typeface="Arial Unicode MS"/>
              </a:rPr>
              <a:t> </a:t>
            </a:r>
            <a:r>
              <a:rPr lang="en-US" sz="2400" dirty="0" smtClean="0">
                <a:latin typeface="Arial Unicode MS"/>
                <a:ea typeface="Arial Unicode MS"/>
                <a:cs typeface="Arial Unicode MS"/>
                <a:sym typeface="Wingdings"/>
              </a:rPr>
              <a:t> (this also validates it first)</a:t>
            </a:r>
            <a:endParaRPr lang="en-US" sz="2400" dirty="0" smtClean="0"/>
          </a:p>
          <a:p>
            <a:r>
              <a:rPr lang="en-US" sz="2400" dirty="0" smtClean="0"/>
              <a:t>Did it work? You’ve the luck of me Irish ancestors!</a:t>
            </a:r>
            <a:r>
              <a:rPr lang="en-US" sz="2400" dirty="0">
                <a:latin typeface="Arial Unicode MS"/>
                <a:ea typeface="Arial Unicode MS"/>
                <a:cs typeface="Arial Unicode MS"/>
              </a:rPr>
              <a:t> </a:t>
            </a:r>
            <a:r>
              <a:rPr lang="en-US" sz="2400" dirty="0" smtClean="0">
                <a:latin typeface="Arial Unicode MS"/>
                <a:ea typeface="Arial Unicode MS"/>
                <a:cs typeface="Arial Unicode MS"/>
              </a:rPr>
              <a:t>♚</a:t>
            </a:r>
            <a:r>
              <a:rPr lang="en-US" sz="2400" dirty="0" smtClean="0">
                <a:latin typeface="Segoe UI Symbol"/>
                <a:ea typeface="Segoe UI Symbol"/>
                <a:cs typeface="Arial Unicode MS"/>
                <a:sym typeface="Wingdings"/>
              </a:rPr>
              <a:t>🍀</a:t>
            </a:r>
            <a:r>
              <a:rPr lang="en-US" sz="2400" dirty="0">
                <a:sym typeface="Wingdings" panose="05000000000000000000" pitchFamily="2" charset="2"/>
              </a:rPr>
              <a:t></a:t>
            </a:r>
            <a:endParaRPr lang="en-US" sz="2400" dirty="0" smtClean="0">
              <a:latin typeface="Arial Unicode MS"/>
              <a:ea typeface="Arial Unicode MS"/>
              <a:cs typeface="Arial Unicode MS"/>
              <a:sym typeface="Webdings"/>
            </a:endParaRPr>
          </a:p>
          <a:p>
            <a:r>
              <a:rPr lang="en-US" sz="2400" dirty="0" smtClean="0"/>
              <a:t>It didn’t work? Now you can prove yourself worthy of your maker name and troubleshoot the problem! </a:t>
            </a:r>
            <a:r>
              <a:rPr lang="en-US" sz="2400" dirty="0" smtClean="0">
                <a:latin typeface="Arial Unicode MS"/>
                <a:ea typeface="Arial Unicode MS"/>
                <a:cs typeface="Arial Unicode MS"/>
                <a:sym typeface="Webdings"/>
              </a:rPr>
              <a:t></a:t>
            </a:r>
            <a:r>
              <a:rPr lang="en-US" sz="2400" dirty="0" smtClean="0">
                <a:latin typeface="Segoe UI Symbol"/>
                <a:ea typeface="Segoe UI Symbol"/>
                <a:cs typeface="Arial Unicode MS"/>
                <a:sym typeface="Wingdings"/>
              </a:rPr>
              <a:t>🔧😎</a:t>
            </a:r>
          </a:p>
          <a:p>
            <a:pPr marL="0" indent="0">
              <a:buNone/>
            </a:pPr>
            <a:endParaRPr lang="en-US" sz="2000" b="1" dirty="0" smtClean="0">
              <a:ea typeface="Segoe UI Symbol"/>
              <a:sym typeface="Wingdings"/>
            </a:endParaRPr>
          </a:p>
          <a:p>
            <a:pPr marL="0" indent="0">
              <a:buNone/>
            </a:pPr>
            <a:r>
              <a:rPr lang="en-US" sz="2000" b="1" dirty="0" smtClean="0">
                <a:solidFill>
                  <a:srgbClr val="00B0F0"/>
                </a:solidFill>
                <a:ea typeface="Segoe UI Symbol"/>
                <a:sym typeface="Wingdings"/>
              </a:rPr>
              <a:t>If you were here last week and already have your LEDs blinking away, you can skip ahead in your PDF to the </a:t>
            </a:r>
            <a:r>
              <a:rPr lang="en-US" sz="2000" b="1" dirty="0" err="1" smtClean="0">
                <a:solidFill>
                  <a:srgbClr val="00B0F0"/>
                </a:solidFill>
                <a:ea typeface="Segoe UI Symbol"/>
                <a:sym typeface="Wingdings"/>
              </a:rPr>
              <a:t>Modding</a:t>
            </a:r>
            <a:r>
              <a:rPr lang="en-US" sz="2000" b="1" dirty="0" smtClean="0">
                <a:solidFill>
                  <a:srgbClr val="00B0F0"/>
                </a:solidFill>
                <a:ea typeface="Segoe UI Symbol"/>
                <a:sym typeface="Wingdings"/>
              </a:rPr>
              <a:t> Challenge</a:t>
            </a:r>
            <a:r>
              <a:rPr lang="en-US" sz="2000" b="1" dirty="0" smtClean="0">
                <a:solidFill>
                  <a:srgbClr val="00B0F0"/>
                </a:solidFill>
                <a:ea typeface="Segoe UI Symbol"/>
                <a:sym typeface="Wingdings"/>
              </a:rPr>
              <a:t>!</a:t>
            </a:r>
            <a:endParaRPr lang="en-US" sz="2400" b="1" dirty="0">
              <a:solidFill>
                <a:srgbClr val="00B0F0"/>
              </a:solidFill>
            </a:endParaRPr>
          </a:p>
        </p:txBody>
      </p:sp>
      <p:sp>
        <p:nvSpPr>
          <p:cNvPr id="2" name="Title 1"/>
          <p:cNvSpPr>
            <a:spLocks noGrp="1"/>
          </p:cNvSpPr>
          <p:nvPr>
            <p:ph type="title"/>
          </p:nvPr>
        </p:nvSpPr>
        <p:spPr>
          <a:xfrm>
            <a:off x="457200" y="152400"/>
            <a:ext cx="8229600" cy="563562"/>
          </a:xfrm>
        </p:spPr>
        <p:txBody>
          <a:bodyPr/>
          <a:lstStyle/>
          <a:p>
            <a:r>
              <a:rPr lang="en-US" dirty="0" smtClean="0"/>
              <a:t>Let There Be Light</a:t>
            </a:r>
            <a:endParaRPr lang="en-US" dirty="0"/>
          </a:p>
        </p:txBody>
      </p:sp>
    </p:spTree>
    <p:extLst>
      <p:ext uri="{BB962C8B-B14F-4D97-AF65-F5344CB8AC3E}">
        <p14:creationId xmlns:p14="http://schemas.microsoft.com/office/powerpoint/2010/main" val="2629143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Anatomy of a sketch</a:t>
            </a:r>
            <a:endParaRPr lang="en-US" dirty="0"/>
          </a:p>
        </p:txBody>
      </p:sp>
      <p:sp>
        <p:nvSpPr>
          <p:cNvPr id="3" name="Content Placeholder 2"/>
          <p:cNvSpPr>
            <a:spLocks noGrp="1"/>
          </p:cNvSpPr>
          <p:nvPr>
            <p:ph idx="1"/>
          </p:nvPr>
        </p:nvSpPr>
        <p:spPr>
          <a:xfrm>
            <a:off x="152400" y="6019800"/>
            <a:ext cx="8686800" cy="762000"/>
          </a:xfrm>
          <a:ln w="19050">
            <a:solidFill>
              <a:schemeClr val="bg1"/>
            </a:solidFill>
          </a:ln>
        </p:spPr>
        <p:txBody>
          <a:bodyPr anchor="ctr">
            <a:noAutofit/>
          </a:bodyPr>
          <a:lstStyle/>
          <a:p>
            <a:pPr marL="0" indent="0">
              <a:buNone/>
            </a:pPr>
            <a:r>
              <a:rPr lang="en-US" sz="2000" b="1" dirty="0" smtClean="0">
                <a:ea typeface="Segoe UI Symbol"/>
                <a:sym typeface="Wingdings"/>
              </a:rPr>
              <a:t>What </a:t>
            </a:r>
            <a:r>
              <a:rPr lang="en-US" sz="2000" b="1" dirty="0" smtClean="0">
                <a:ea typeface="Segoe UI Symbol"/>
                <a:sym typeface="Wingdings"/>
              </a:rPr>
              <a:t>happens if you make the delay values bigger? Smaller? Can you adjust the sketch to perform a “chaser” display?</a:t>
            </a:r>
            <a:endParaRPr lang="en-US" sz="2000" b="1" dirty="0"/>
          </a:p>
        </p:txBody>
      </p:sp>
      <p:sp>
        <p:nvSpPr>
          <p:cNvPr id="4" name="TextBox 3"/>
          <p:cNvSpPr txBox="1"/>
          <p:nvPr/>
        </p:nvSpPr>
        <p:spPr>
          <a:xfrm>
            <a:off x="304800" y="762000"/>
            <a:ext cx="7715574" cy="5078313"/>
          </a:xfrm>
          <a:prstGeom prst="rect">
            <a:avLst/>
          </a:prstGeom>
          <a:noFill/>
        </p:spPr>
        <p:txBody>
          <a:bodyPr wrap="none" rtlCol="0">
            <a:spAutoFit/>
          </a:bodyPr>
          <a:lstStyle/>
          <a:p>
            <a:r>
              <a:rPr lang="en-US" sz="1200" b="1" dirty="0" err="1">
                <a:solidFill>
                  <a:srgbClr val="FFFF00"/>
                </a:solidFill>
                <a:latin typeface="Lucida Console" panose="020B0609040504020204" pitchFamily="49" charset="0"/>
              </a:rPr>
              <a:t>const</a:t>
            </a:r>
            <a:r>
              <a:rPr lang="en-US" sz="1200" b="1" dirty="0">
                <a:solidFill>
                  <a:srgbClr val="FFFF00"/>
                </a:solidFill>
                <a:latin typeface="Lucida Console" panose="020B0609040504020204" pitchFamily="49" charset="0"/>
              </a:rPr>
              <a:t> byte LED_RED = 13;</a:t>
            </a:r>
          </a:p>
          <a:p>
            <a:r>
              <a:rPr lang="en-US" sz="1200" b="1" dirty="0" err="1">
                <a:solidFill>
                  <a:srgbClr val="FFFF00"/>
                </a:solidFill>
                <a:latin typeface="Lucida Console" panose="020B0609040504020204" pitchFamily="49" charset="0"/>
              </a:rPr>
              <a:t>const</a:t>
            </a:r>
            <a:r>
              <a:rPr lang="en-US" sz="1200" b="1" dirty="0">
                <a:solidFill>
                  <a:srgbClr val="FFFF00"/>
                </a:solidFill>
                <a:latin typeface="Lucida Console" panose="020B0609040504020204" pitchFamily="49" charset="0"/>
              </a:rPr>
              <a:t> byte LED_GREEN = 12;</a:t>
            </a:r>
          </a:p>
          <a:p>
            <a:r>
              <a:rPr lang="en-US" sz="1200" b="1" dirty="0" err="1">
                <a:solidFill>
                  <a:srgbClr val="FFFF00"/>
                </a:solidFill>
                <a:latin typeface="Lucida Console" panose="020B0609040504020204" pitchFamily="49" charset="0"/>
              </a:rPr>
              <a:t>const</a:t>
            </a:r>
            <a:r>
              <a:rPr lang="en-US" sz="1200" b="1" dirty="0">
                <a:solidFill>
                  <a:srgbClr val="FFFF00"/>
                </a:solidFill>
                <a:latin typeface="Lucida Console" panose="020B0609040504020204" pitchFamily="49" charset="0"/>
              </a:rPr>
              <a:t> byte LED_BLUE = 14;</a:t>
            </a:r>
          </a:p>
          <a:p>
            <a:endParaRPr lang="en-US" sz="1200" b="1" dirty="0">
              <a:solidFill>
                <a:srgbClr val="00B0F0"/>
              </a:solidFill>
              <a:latin typeface="Lucida Console" panose="020B0609040504020204" pitchFamily="49" charset="0"/>
            </a:endParaRPr>
          </a:p>
          <a:p>
            <a:r>
              <a:rPr lang="en-US" sz="1200" b="1" dirty="0">
                <a:solidFill>
                  <a:srgbClr val="FFFF00"/>
                </a:solidFill>
                <a:latin typeface="Lucida Console" panose="020B0609040504020204" pitchFamily="49" charset="0"/>
              </a:rPr>
              <a:t>// the setup function runs once when you press reset or power the board</a:t>
            </a:r>
          </a:p>
          <a:p>
            <a:r>
              <a:rPr lang="en-US" sz="1200" b="1" dirty="0">
                <a:solidFill>
                  <a:srgbClr val="FFFF00"/>
                </a:solidFill>
                <a:latin typeface="Lucida Console" panose="020B0609040504020204" pitchFamily="49" charset="0"/>
              </a:rPr>
              <a:t>void setup() {</a:t>
            </a:r>
          </a:p>
          <a:p>
            <a:r>
              <a:rPr lang="en-US" sz="1200" b="1" dirty="0">
                <a:solidFill>
                  <a:srgbClr val="FFFF00"/>
                </a:solidFill>
                <a:latin typeface="Lucida Console" panose="020B0609040504020204" pitchFamily="49" charset="0"/>
              </a:rPr>
              <a:t>  // initialize digital pins as outputs.</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pinMode</a:t>
            </a:r>
            <a:r>
              <a:rPr lang="en-US" sz="1200" b="1" dirty="0">
                <a:solidFill>
                  <a:srgbClr val="FFFF00"/>
                </a:solidFill>
                <a:latin typeface="Lucida Console" panose="020B0609040504020204" pitchFamily="49" charset="0"/>
              </a:rPr>
              <a:t>(LED_RED, OUTPUT);</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pinMode</a:t>
            </a:r>
            <a:r>
              <a:rPr lang="en-US" sz="1200" b="1" dirty="0">
                <a:solidFill>
                  <a:srgbClr val="FFFF00"/>
                </a:solidFill>
                <a:latin typeface="Lucida Console" panose="020B0609040504020204" pitchFamily="49" charset="0"/>
              </a:rPr>
              <a:t>(LED_GREEN, OUTPUT);</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pinMode</a:t>
            </a:r>
            <a:r>
              <a:rPr lang="en-US" sz="1200" b="1" dirty="0">
                <a:solidFill>
                  <a:srgbClr val="FFFF00"/>
                </a:solidFill>
                <a:latin typeface="Lucida Console" panose="020B0609040504020204" pitchFamily="49" charset="0"/>
              </a:rPr>
              <a:t>(LED_BLUE, OUTPUT);</a:t>
            </a:r>
          </a:p>
          <a:p>
            <a:r>
              <a:rPr lang="en-US" sz="1200" b="1" dirty="0">
                <a:solidFill>
                  <a:srgbClr val="FFFF00"/>
                </a:solidFill>
                <a:latin typeface="Lucida Console" panose="020B0609040504020204" pitchFamily="49" charset="0"/>
              </a:rPr>
              <a:t>}</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 the loop function runs over and over again forever</a:t>
            </a:r>
          </a:p>
          <a:p>
            <a:r>
              <a:rPr lang="en-US" sz="1200" b="1" dirty="0">
                <a:solidFill>
                  <a:srgbClr val="FFFF00"/>
                </a:solidFill>
                <a:latin typeface="Lucida Console" panose="020B0609040504020204" pitchFamily="49" charset="0"/>
              </a:rPr>
              <a:t>void loop() {</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(LED_RED, HIGH);   // turn the LED on (HIGH is the voltage level)</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(LED_RED, LOW);    // turn the LED off by making the voltage LOW</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(LED_GREEN, HIGH);   // turn the LED on (HIGH is the voltage level)</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(LED_GREEN, LOW);    // turn the LED off by making the voltage LOW</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(LED_BLUE, HIGH);   // turn the LED on (HIGH is the voltage level)</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digitalWrite</a:t>
            </a:r>
            <a:r>
              <a:rPr lang="en-US" sz="1200" b="1" dirty="0">
                <a:solidFill>
                  <a:srgbClr val="FFFF00"/>
                </a:solidFill>
                <a:latin typeface="Lucida Console" panose="020B0609040504020204" pitchFamily="49" charset="0"/>
              </a:rPr>
              <a:t>(LED_BLUE, LOW);    // turn the LED off by making the voltage LOW</a:t>
            </a:r>
          </a:p>
          <a:p>
            <a:r>
              <a:rPr lang="en-US" sz="1200" b="1" dirty="0">
                <a:solidFill>
                  <a:srgbClr val="FFFF00"/>
                </a:solidFill>
                <a:latin typeface="Lucida Console" panose="020B0609040504020204" pitchFamily="49" charset="0"/>
              </a:rPr>
              <a:t>  delay(1000);                       // wait for a second</a:t>
            </a:r>
          </a:p>
          <a:p>
            <a:r>
              <a:rPr lang="en-US" sz="1200" b="1" dirty="0">
                <a:solidFill>
                  <a:srgbClr val="FFFF00"/>
                </a:solidFill>
                <a:latin typeface="Lucida Console" panose="020B0609040504020204" pitchFamily="49" charset="0"/>
              </a:rPr>
              <a:t>}</a:t>
            </a:r>
          </a:p>
        </p:txBody>
      </p:sp>
      <p:sp>
        <p:nvSpPr>
          <p:cNvPr id="5" name="Content Placeholder 2"/>
          <p:cNvSpPr txBox="1">
            <a:spLocks/>
          </p:cNvSpPr>
          <p:nvPr/>
        </p:nvSpPr>
        <p:spPr>
          <a:xfrm>
            <a:off x="3124200" y="1905000"/>
            <a:ext cx="3248187" cy="762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solidFill>
                  <a:srgbClr val="FF0000"/>
                </a:solidFill>
                <a:ea typeface="Segoe UI Symbol"/>
                <a:sym typeface="Wingdings"/>
              </a:rPr>
              <a:t>Here is the Setup section</a:t>
            </a:r>
            <a:endParaRPr lang="en-US" sz="2000" b="1" dirty="0">
              <a:solidFill>
                <a:srgbClr val="FF0000"/>
              </a:solidFill>
            </a:endParaRPr>
          </a:p>
        </p:txBody>
      </p:sp>
      <p:sp>
        <p:nvSpPr>
          <p:cNvPr id="6" name="Content Placeholder 2"/>
          <p:cNvSpPr txBox="1">
            <a:spLocks/>
          </p:cNvSpPr>
          <p:nvPr/>
        </p:nvSpPr>
        <p:spPr>
          <a:xfrm>
            <a:off x="3086100" y="742950"/>
            <a:ext cx="5600700" cy="762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solidFill>
                  <a:srgbClr val="FF0000"/>
                </a:solidFill>
                <a:ea typeface="Segoe UI Symbol"/>
                <a:sym typeface="Wingdings"/>
              </a:rPr>
              <a:t>Constants are one type of data defined outside the setup and loop sections</a:t>
            </a:r>
            <a:endParaRPr lang="en-US" sz="2000" b="1" dirty="0">
              <a:solidFill>
                <a:srgbClr val="FF0000"/>
              </a:solidFill>
            </a:endParaRPr>
          </a:p>
        </p:txBody>
      </p:sp>
      <p:sp>
        <p:nvSpPr>
          <p:cNvPr id="7" name="Content Placeholder 2"/>
          <p:cNvSpPr txBox="1">
            <a:spLocks/>
          </p:cNvSpPr>
          <p:nvPr/>
        </p:nvSpPr>
        <p:spPr>
          <a:xfrm rot="5400000">
            <a:off x="6681706" y="4167106"/>
            <a:ext cx="3248187" cy="762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solidFill>
                  <a:srgbClr val="FF0000"/>
                </a:solidFill>
                <a:ea typeface="Segoe UI Symbol"/>
                <a:sym typeface="Wingdings"/>
              </a:rPr>
              <a:t>This is the Loop section</a:t>
            </a:r>
            <a:endParaRPr lang="en-US" sz="2000" b="1" dirty="0">
              <a:solidFill>
                <a:srgbClr val="FF0000"/>
              </a:solidFill>
            </a:endParaRPr>
          </a:p>
        </p:txBody>
      </p:sp>
    </p:spTree>
    <p:extLst>
      <p:ext uri="{BB962C8B-B14F-4D97-AF65-F5344CB8AC3E}">
        <p14:creationId xmlns:p14="http://schemas.microsoft.com/office/powerpoint/2010/main" val="2438902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Advanced </a:t>
            </a:r>
            <a:r>
              <a:rPr lang="en-US" dirty="0" err="1" smtClean="0"/>
              <a:t>Modding</a:t>
            </a:r>
            <a:r>
              <a:rPr lang="en-US" dirty="0" smtClean="0"/>
              <a:t> Challenge</a:t>
            </a:r>
            <a:endParaRPr lang="en-US" dirty="0"/>
          </a:p>
        </p:txBody>
      </p:sp>
      <p:sp>
        <p:nvSpPr>
          <p:cNvPr id="3" name="Content Placeholder 2"/>
          <p:cNvSpPr>
            <a:spLocks noGrp="1"/>
          </p:cNvSpPr>
          <p:nvPr>
            <p:ph idx="1"/>
          </p:nvPr>
        </p:nvSpPr>
        <p:spPr>
          <a:xfrm>
            <a:off x="228600" y="5105400"/>
            <a:ext cx="8686800" cy="762000"/>
          </a:xfrm>
          <a:ln w="19050">
            <a:solidFill>
              <a:srgbClr val="FFFF00"/>
            </a:solidFill>
          </a:ln>
        </p:spPr>
        <p:txBody>
          <a:bodyPr anchor="ctr">
            <a:noAutofit/>
          </a:bodyPr>
          <a:lstStyle/>
          <a:p>
            <a:pPr marL="0" indent="0">
              <a:buNone/>
            </a:pPr>
            <a:r>
              <a:rPr lang="en-US" sz="2000" b="1" dirty="0" smtClean="0">
                <a:solidFill>
                  <a:srgbClr val="FFFF00"/>
                </a:solidFill>
                <a:ea typeface="Segoe UI Symbol"/>
                <a:sym typeface="Wingdings"/>
              </a:rPr>
              <a:t>CHALLENGE: Can you modify your sketch using the random() function to illuminate the LEDs for random intervals?</a:t>
            </a:r>
            <a:endParaRPr lang="en-US" sz="2000" b="1" dirty="0">
              <a:solidFill>
                <a:srgbClr val="FFFF00"/>
              </a:solidFill>
            </a:endParaRPr>
          </a:p>
        </p:txBody>
      </p:sp>
      <p:sp>
        <p:nvSpPr>
          <p:cNvPr id="6" name="Content Placeholder 2"/>
          <p:cNvSpPr txBox="1">
            <a:spLocks/>
          </p:cNvSpPr>
          <p:nvPr/>
        </p:nvSpPr>
        <p:spPr>
          <a:xfrm>
            <a:off x="304800" y="990600"/>
            <a:ext cx="8382000" cy="41148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1" dirty="0" smtClean="0">
                <a:ea typeface="Segoe UI Symbol"/>
                <a:sym typeface="Wingdings"/>
              </a:rPr>
              <a:t>Functions are code statements which return results; functions which </a:t>
            </a:r>
            <a:r>
              <a:rPr lang="en-US" sz="2000" b="1" i="1" dirty="0" smtClean="0">
                <a:ea typeface="Segoe UI Symbol"/>
                <a:sym typeface="Wingdings"/>
              </a:rPr>
              <a:t>return</a:t>
            </a:r>
            <a:r>
              <a:rPr lang="en-US" sz="2000" b="1" dirty="0" smtClean="0">
                <a:ea typeface="Segoe UI Symbol"/>
                <a:sym typeface="Wingdings"/>
              </a:rPr>
              <a:t> a number can be used </a:t>
            </a:r>
            <a:r>
              <a:rPr lang="en-US" sz="2000" b="1" i="1" dirty="0" smtClean="0">
                <a:ea typeface="Segoe UI Symbol"/>
                <a:sym typeface="Wingdings"/>
              </a:rPr>
              <a:t>in place of </a:t>
            </a:r>
            <a:r>
              <a:rPr lang="en-US" sz="2000" b="1" dirty="0" smtClean="0">
                <a:ea typeface="Segoe UI Symbol"/>
                <a:sym typeface="Wingdings"/>
              </a:rPr>
              <a:t>actual numbers.</a:t>
            </a:r>
          </a:p>
          <a:p>
            <a:r>
              <a:rPr lang="en-US" sz="2000" b="1" dirty="0" smtClean="0">
                <a:ea typeface="Segoe UI Symbol"/>
                <a:sym typeface="Wingdings"/>
              </a:rPr>
              <a:t>Example: </a:t>
            </a:r>
            <a:br>
              <a:rPr lang="en-US" sz="2000" b="1" dirty="0" smtClean="0">
                <a:ea typeface="Segoe UI Symbol"/>
                <a:sym typeface="Wingdings"/>
              </a:rPr>
            </a:br>
            <a:r>
              <a:rPr lang="en-US" sz="2000" b="1" dirty="0" smtClean="0">
                <a:ea typeface="Segoe UI Symbol"/>
                <a:sym typeface="Wingdings"/>
              </a:rPr>
              <a:t>	</a:t>
            </a:r>
            <a:r>
              <a:rPr lang="en-US" sz="2000" b="1" dirty="0" err="1" smtClean="0">
                <a:solidFill>
                  <a:srgbClr val="00B0F0"/>
                </a:solidFill>
                <a:latin typeface="Lucida Console" panose="020B0609040504020204" pitchFamily="49" charset="0"/>
                <a:ea typeface="Segoe UI Symbol"/>
                <a:sym typeface="Wingdings"/>
              </a:rPr>
              <a:t>i</a:t>
            </a:r>
            <a:r>
              <a:rPr lang="en-US" sz="2000" b="1" dirty="0" smtClean="0">
                <a:solidFill>
                  <a:srgbClr val="00B0F0"/>
                </a:solidFill>
                <a:latin typeface="Lucida Console" panose="020B0609040504020204" pitchFamily="49" charset="0"/>
                <a:ea typeface="Segoe UI Symbol"/>
                <a:sym typeface="Wingdings"/>
              </a:rPr>
              <a:t> = 4;</a:t>
            </a:r>
            <a:br>
              <a:rPr lang="en-US" sz="2000" b="1" dirty="0" smtClean="0">
                <a:solidFill>
                  <a:srgbClr val="00B0F0"/>
                </a:solidFill>
                <a:latin typeface="Lucida Console" panose="020B0609040504020204" pitchFamily="49" charset="0"/>
                <a:ea typeface="Segoe UI Symbol"/>
                <a:sym typeface="Wingdings"/>
              </a:rPr>
            </a:br>
            <a:r>
              <a:rPr lang="en-US" sz="2000" b="1" dirty="0" smtClean="0">
                <a:latin typeface="Lucida Console" panose="020B0609040504020204" pitchFamily="49" charset="0"/>
                <a:ea typeface="Segoe UI Symbol"/>
                <a:sym typeface="Wingdings"/>
              </a:rPr>
              <a:t>and</a:t>
            </a:r>
            <a:r>
              <a:rPr lang="en-US" sz="2000" b="1" dirty="0" smtClean="0">
                <a:solidFill>
                  <a:srgbClr val="00B0F0"/>
                </a:solidFill>
                <a:latin typeface="Lucida Console" panose="020B0609040504020204" pitchFamily="49" charset="0"/>
                <a:ea typeface="Segoe UI Symbol"/>
                <a:sym typeface="Wingdings"/>
              </a:rPr>
              <a:t/>
            </a:r>
            <a:br>
              <a:rPr lang="en-US" sz="2000" b="1" dirty="0" smtClean="0">
                <a:solidFill>
                  <a:srgbClr val="00B0F0"/>
                </a:solidFill>
                <a:latin typeface="Lucida Console" panose="020B0609040504020204" pitchFamily="49" charset="0"/>
                <a:ea typeface="Segoe UI Symbol"/>
                <a:sym typeface="Wingdings"/>
              </a:rPr>
            </a:br>
            <a:r>
              <a:rPr lang="en-US" sz="2000" b="1" dirty="0" smtClean="0">
                <a:solidFill>
                  <a:srgbClr val="00B0F0"/>
                </a:solidFill>
                <a:latin typeface="Lucida Console" panose="020B0609040504020204" pitchFamily="49" charset="0"/>
                <a:ea typeface="Segoe UI Symbol"/>
                <a:sym typeface="Wingdings"/>
              </a:rPr>
              <a:t>	</a:t>
            </a:r>
            <a:r>
              <a:rPr lang="en-US" sz="2000" b="1" dirty="0" err="1" smtClean="0">
                <a:solidFill>
                  <a:srgbClr val="00B0F0"/>
                </a:solidFill>
                <a:latin typeface="Lucida Console" panose="020B0609040504020204" pitchFamily="49" charset="0"/>
                <a:ea typeface="Segoe UI Symbol"/>
                <a:sym typeface="Wingdings"/>
              </a:rPr>
              <a:t>i</a:t>
            </a:r>
            <a:r>
              <a:rPr lang="en-US" sz="2000" b="1" dirty="0" smtClean="0">
                <a:solidFill>
                  <a:srgbClr val="00B0F0"/>
                </a:solidFill>
                <a:latin typeface="Lucida Console" panose="020B0609040504020204" pitchFamily="49" charset="0"/>
                <a:ea typeface="Segoe UI Symbol"/>
                <a:sym typeface="Wingdings"/>
              </a:rPr>
              <a:t> = add(2, 2);</a:t>
            </a:r>
            <a:br>
              <a:rPr lang="en-US" sz="2000" b="1" dirty="0" smtClean="0">
                <a:solidFill>
                  <a:srgbClr val="00B0F0"/>
                </a:solidFill>
                <a:latin typeface="Lucida Console" panose="020B0609040504020204" pitchFamily="49" charset="0"/>
                <a:ea typeface="Segoe UI Symbol"/>
                <a:sym typeface="Wingdings"/>
              </a:rPr>
            </a:br>
            <a:r>
              <a:rPr lang="en-US" sz="2000" b="1" dirty="0" smtClean="0">
                <a:ea typeface="Segoe UI Symbol"/>
                <a:sym typeface="Wingdings"/>
              </a:rPr>
              <a:t>would assign the same value (4) to the variable “</a:t>
            </a:r>
            <a:r>
              <a:rPr lang="en-US" sz="2000" b="1" dirty="0" err="1">
                <a:solidFill>
                  <a:srgbClr val="00B0F0"/>
                </a:solidFill>
                <a:latin typeface="Lucida Console" panose="020B0609040504020204" pitchFamily="49" charset="0"/>
                <a:ea typeface="Segoe UI Symbol"/>
                <a:sym typeface="Wingdings"/>
              </a:rPr>
              <a:t>i</a:t>
            </a:r>
            <a:r>
              <a:rPr lang="en-US" sz="2000" b="1" dirty="0" smtClean="0">
                <a:ea typeface="Segoe UI Symbol"/>
                <a:sym typeface="Wingdings"/>
              </a:rPr>
              <a:t>” (</a:t>
            </a:r>
            <a:r>
              <a:rPr lang="en-US" sz="2000" b="1" dirty="0" err="1" smtClean="0">
                <a:solidFill>
                  <a:srgbClr val="00B0F0"/>
                </a:solidFill>
                <a:latin typeface="Lucida Console" panose="020B0609040504020204" pitchFamily="49" charset="0"/>
                <a:ea typeface="Segoe UI Symbol"/>
                <a:sym typeface="Wingdings"/>
              </a:rPr>
              <a:t>i</a:t>
            </a:r>
            <a:r>
              <a:rPr lang="en-US" sz="2000" b="1" dirty="0" smtClean="0">
                <a:solidFill>
                  <a:srgbClr val="00B0F0"/>
                </a:solidFill>
                <a:ea typeface="Segoe UI Symbol"/>
                <a:sym typeface="Wingdings"/>
              </a:rPr>
              <a:t> </a:t>
            </a:r>
            <a:r>
              <a:rPr lang="en-US" sz="2000" b="1" dirty="0" smtClean="0">
                <a:ea typeface="Segoe UI Symbol"/>
                <a:sym typeface="Wingdings"/>
              </a:rPr>
              <a:t>and</a:t>
            </a:r>
            <a:r>
              <a:rPr lang="en-US" sz="2000" b="1" dirty="0" smtClean="0">
                <a:solidFill>
                  <a:srgbClr val="00B0F0"/>
                </a:solidFill>
                <a:ea typeface="Segoe UI Symbol"/>
                <a:sym typeface="Wingdings"/>
              </a:rPr>
              <a:t> </a:t>
            </a:r>
            <a:r>
              <a:rPr lang="en-US" sz="2000" b="1" dirty="0" smtClean="0">
                <a:solidFill>
                  <a:srgbClr val="00B0F0"/>
                </a:solidFill>
                <a:latin typeface="Lucida Console" panose="020B0609040504020204" pitchFamily="49" charset="0"/>
                <a:ea typeface="Segoe UI Symbol"/>
                <a:sym typeface="Wingdings"/>
              </a:rPr>
              <a:t>add()</a:t>
            </a:r>
            <a:r>
              <a:rPr lang="en-US" sz="2000" b="1" dirty="0" smtClean="0">
                <a:solidFill>
                  <a:srgbClr val="00B0F0"/>
                </a:solidFill>
                <a:ea typeface="Segoe UI Symbol"/>
                <a:sym typeface="Wingdings"/>
              </a:rPr>
              <a:t> </a:t>
            </a:r>
            <a:r>
              <a:rPr lang="en-US" sz="2000" b="1" dirty="0" smtClean="0">
                <a:ea typeface="Segoe UI Symbol"/>
                <a:sym typeface="Wingdings"/>
              </a:rPr>
              <a:t>must be previously defined.)</a:t>
            </a:r>
          </a:p>
          <a:p>
            <a:r>
              <a:rPr lang="en-US" sz="2000" b="1" dirty="0" smtClean="0">
                <a:ea typeface="Segoe UI Symbol"/>
                <a:sym typeface="Wingdings"/>
              </a:rPr>
              <a:t>The </a:t>
            </a:r>
            <a:r>
              <a:rPr lang="en-US" sz="2000" b="1" dirty="0" smtClean="0">
                <a:solidFill>
                  <a:srgbClr val="00B0F0"/>
                </a:solidFill>
                <a:latin typeface="Lucida Console" panose="020B0609040504020204" pitchFamily="49" charset="0"/>
                <a:ea typeface="Segoe UI Symbol"/>
                <a:sym typeface="Wingdings"/>
              </a:rPr>
              <a:t>random()</a:t>
            </a:r>
            <a:r>
              <a:rPr lang="en-US" sz="2000" b="1" dirty="0" smtClean="0">
                <a:ea typeface="Segoe UI Symbol"/>
                <a:sym typeface="Wingdings"/>
              </a:rPr>
              <a:t> function generates and returns a random number; syntax: </a:t>
            </a:r>
            <a:r>
              <a:rPr lang="en-US" sz="2000" b="1" dirty="0" smtClean="0">
                <a:solidFill>
                  <a:srgbClr val="00B0F0"/>
                </a:solidFill>
                <a:latin typeface="Lucida Console" panose="020B0609040504020204" pitchFamily="49" charset="0"/>
                <a:ea typeface="Segoe UI Symbol"/>
                <a:sym typeface="Wingdings"/>
              </a:rPr>
              <a:t>random(min, max)</a:t>
            </a:r>
          </a:p>
          <a:p>
            <a:r>
              <a:rPr lang="en-US" sz="2000" b="1" dirty="0">
                <a:solidFill>
                  <a:srgbClr val="00B0F0"/>
                </a:solidFill>
                <a:latin typeface="Lucida Console" panose="020B0609040504020204" pitchFamily="49" charset="0"/>
                <a:ea typeface="Segoe UI Symbol"/>
                <a:sym typeface="Wingdings"/>
              </a:rPr>
              <a:t>d</a:t>
            </a:r>
            <a:r>
              <a:rPr lang="en-US" sz="2000" b="1" dirty="0" smtClean="0">
                <a:solidFill>
                  <a:srgbClr val="00B0F0"/>
                </a:solidFill>
                <a:latin typeface="Lucida Console" panose="020B0609040504020204" pitchFamily="49" charset="0"/>
                <a:ea typeface="Segoe UI Symbol"/>
                <a:sym typeface="Wingdings"/>
              </a:rPr>
              <a:t>elay()</a:t>
            </a:r>
            <a:r>
              <a:rPr lang="en-US" sz="2000" b="1" dirty="0" smtClean="0">
                <a:ea typeface="Segoe UI Symbol"/>
                <a:sym typeface="Wingdings"/>
              </a:rPr>
              <a:t>’s syntax is </a:t>
            </a:r>
            <a:r>
              <a:rPr lang="en-US" sz="2000" b="1" dirty="0" smtClean="0">
                <a:solidFill>
                  <a:srgbClr val="00B0F0"/>
                </a:solidFill>
                <a:latin typeface="Lucida Console" panose="020B0609040504020204" pitchFamily="49" charset="0"/>
                <a:ea typeface="Segoe UI Symbol"/>
                <a:sym typeface="Wingdings"/>
              </a:rPr>
              <a:t>delay(milliseconds)</a:t>
            </a:r>
          </a:p>
          <a:p>
            <a:r>
              <a:rPr lang="en-US" sz="2000" b="1" dirty="0" smtClean="0">
                <a:ea typeface="Segoe UI Symbol"/>
                <a:sym typeface="Wingdings"/>
              </a:rPr>
              <a:t>250ms </a:t>
            </a:r>
            <a:r>
              <a:rPr lang="en-US" sz="2000" b="1" dirty="0">
                <a:ea typeface="Segoe UI Symbol"/>
                <a:sym typeface="Wingdings"/>
              </a:rPr>
              <a:t>is the </a:t>
            </a:r>
            <a:r>
              <a:rPr lang="en-US" sz="2000" b="1" dirty="0" smtClean="0">
                <a:ea typeface="Segoe UI Symbol"/>
                <a:sym typeface="Wingdings"/>
              </a:rPr>
              <a:t>minimum </a:t>
            </a:r>
            <a:r>
              <a:rPr lang="en-US" sz="2000" b="1" dirty="0">
                <a:ea typeface="Segoe UI Symbol"/>
                <a:sym typeface="Wingdings"/>
              </a:rPr>
              <a:t>reasonable flicker duration </a:t>
            </a:r>
            <a:r>
              <a:rPr lang="en-US" sz="2000" b="1" dirty="0" smtClean="0">
                <a:ea typeface="Segoe UI Symbol"/>
                <a:sym typeface="Wingdings"/>
              </a:rPr>
              <a:t>humans </a:t>
            </a:r>
            <a:r>
              <a:rPr lang="en-US" sz="2000" b="1" dirty="0">
                <a:ea typeface="Segoe UI Symbol"/>
                <a:sym typeface="Wingdings"/>
              </a:rPr>
              <a:t>can perceive</a:t>
            </a:r>
            <a:endParaRPr lang="en-US" sz="2000" b="1" dirty="0"/>
          </a:p>
          <a:p>
            <a:pPr marL="0" indent="0">
              <a:buFont typeface="Arial" panose="020B0604020202020204" pitchFamily="34" charset="0"/>
              <a:buNone/>
            </a:pPr>
            <a:endParaRPr lang="en-US" sz="2000" b="1" dirty="0">
              <a:latin typeface="Lucida Console" panose="020B0609040504020204" pitchFamily="49" charset="0"/>
            </a:endParaRPr>
          </a:p>
        </p:txBody>
      </p:sp>
      <p:sp>
        <p:nvSpPr>
          <p:cNvPr id="10" name="Content Placeholder 2"/>
          <p:cNvSpPr txBox="1">
            <a:spLocks/>
          </p:cNvSpPr>
          <p:nvPr/>
        </p:nvSpPr>
        <p:spPr>
          <a:xfrm>
            <a:off x="228600" y="6019800"/>
            <a:ext cx="8686800" cy="6096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solidFill>
                  <a:srgbClr val="00B0F0"/>
                </a:solidFill>
                <a:ea typeface="Segoe UI Symbol"/>
                <a:sym typeface="Wingdings"/>
              </a:rPr>
              <a:t>Hint: You have a huge stack of Arduino reference materials, including the Arduino Cookbook– which has examples for the most common functions</a:t>
            </a:r>
            <a:endParaRPr lang="en-US" sz="2000" dirty="0">
              <a:solidFill>
                <a:srgbClr val="00B0F0"/>
              </a:solidFill>
            </a:endParaRPr>
          </a:p>
        </p:txBody>
      </p:sp>
    </p:spTree>
    <p:extLst>
      <p:ext uri="{BB962C8B-B14F-4D97-AF65-F5344CB8AC3E}">
        <p14:creationId xmlns:p14="http://schemas.microsoft.com/office/powerpoint/2010/main" val="4241637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0200"/>
            <a:ext cx="7467600" cy="4648200"/>
          </a:xfrm>
          <a:solidFill>
            <a:srgbClr val="FFFFFF">
              <a:alpha val="50196"/>
            </a:srgbClr>
          </a:solidFill>
        </p:spPr>
        <p:txBody>
          <a:bodyPr>
            <a:normAutofit/>
          </a:bodyPr>
          <a:lstStyle/>
          <a:p>
            <a:r>
              <a:rPr lang="en-US" sz="2800" b="1" dirty="0" smtClean="0">
                <a:solidFill>
                  <a:srgbClr val="3333CC"/>
                </a:solidFill>
                <a:latin typeface="Arial Black" panose="020B0A04020102020204" pitchFamily="34" charset="0"/>
              </a:rPr>
              <a:t>Local </a:t>
            </a:r>
            <a:r>
              <a:rPr lang="en-US" sz="2800" b="1" dirty="0">
                <a:solidFill>
                  <a:srgbClr val="3333CC"/>
                </a:solidFill>
                <a:latin typeface="Arial Black" panose="020B0A04020102020204" pitchFamily="34" charset="0"/>
              </a:rPr>
              <a:t>Area Networks (LANs)</a:t>
            </a:r>
          </a:p>
          <a:p>
            <a:r>
              <a:rPr lang="en-US" sz="2800" b="1" dirty="0">
                <a:solidFill>
                  <a:srgbClr val="3333CC"/>
                </a:solidFill>
                <a:latin typeface="Arial Black" panose="020B0A04020102020204" pitchFamily="34" charset="0"/>
              </a:rPr>
              <a:t>Wide Area Networks (WANs)</a:t>
            </a:r>
          </a:p>
          <a:p>
            <a:r>
              <a:rPr lang="en-US" sz="2800" b="1" dirty="0">
                <a:solidFill>
                  <a:srgbClr val="3333CC"/>
                </a:solidFill>
                <a:latin typeface="Arial Black" panose="020B0A04020102020204" pitchFamily="34" charset="0"/>
              </a:rPr>
              <a:t>Wireless LAN (</a:t>
            </a:r>
            <a:r>
              <a:rPr lang="en-US" sz="2800" b="1" dirty="0" err="1">
                <a:solidFill>
                  <a:srgbClr val="3333CC"/>
                </a:solidFill>
                <a:latin typeface="Arial Black" panose="020B0A04020102020204" pitchFamily="34" charset="0"/>
              </a:rPr>
              <a:t>WiFi</a:t>
            </a:r>
            <a:r>
              <a:rPr lang="en-US" sz="2800" b="1" dirty="0">
                <a:solidFill>
                  <a:srgbClr val="3333CC"/>
                </a:solidFill>
                <a:latin typeface="Arial Black" panose="020B0A04020102020204" pitchFamily="34" charset="0"/>
              </a:rPr>
              <a:t>)</a:t>
            </a:r>
          </a:p>
          <a:p>
            <a:r>
              <a:rPr lang="en-US" sz="2800" b="1" dirty="0" smtClean="0">
                <a:solidFill>
                  <a:srgbClr val="3333CC"/>
                </a:solidFill>
                <a:latin typeface="Arial Black" panose="020B0A04020102020204" pitchFamily="34" charset="0"/>
              </a:rPr>
              <a:t>Cellular Voice Networks</a:t>
            </a:r>
          </a:p>
          <a:p>
            <a:r>
              <a:rPr lang="en-US" sz="2800" b="1" dirty="0" smtClean="0">
                <a:solidFill>
                  <a:srgbClr val="3333CC"/>
                </a:solidFill>
                <a:latin typeface="Arial Black" panose="020B0A04020102020204" pitchFamily="34" charset="0"/>
              </a:rPr>
              <a:t>Cellular </a:t>
            </a:r>
            <a:r>
              <a:rPr lang="en-US" sz="2800" b="1" dirty="0">
                <a:solidFill>
                  <a:srgbClr val="3333CC"/>
                </a:solidFill>
                <a:latin typeface="Arial Black" panose="020B0A04020102020204" pitchFamily="34" charset="0"/>
              </a:rPr>
              <a:t>data networks</a:t>
            </a:r>
          </a:p>
          <a:p>
            <a:r>
              <a:rPr lang="en-US" sz="2800" b="1" dirty="0" smtClean="0">
                <a:solidFill>
                  <a:srgbClr val="3333CC"/>
                </a:solidFill>
                <a:latin typeface="Arial Black" panose="020B0A04020102020204" pitchFamily="34" charset="0"/>
              </a:rPr>
              <a:t>The Internet - Overview</a:t>
            </a:r>
            <a:endParaRPr lang="en-US" sz="2800" b="1" dirty="0">
              <a:solidFill>
                <a:srgbClr val="3333CC"/>
              </a:solidFill>
              <a:latin typeface="Arial Black" panose="020B0A04020102020204" pitchFamily="34" charset="0"/>
            </a:endParaRPr>
          </a:p>
          <a:p>
            <a:endParaRPr lang="en-US" sz="3600" b="1" dirty="0">
              <a:solidFill>
                <a:srgbClr val="3333CC"/>
              </a:solidFill>
              <a:latin typeface="Arial Black" panose="020B0A04020102020204" pitchFamily="34" charset="0"/>
            </a:endParaRPr>
          </a:p>
        </p:txBody>
      </p:sp>
      <p:sp>
        <p:nvSpPr>
          <p:cNvPr id="4" name="Rectangle 3"/>
          <p:cNvSpPr/>
          <p:nvPr/>
        </p:nvSpPr>
        <p:spPr>
          <a:xfrm>
            <a:off x="0" y="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500" y="152400"/>
            <a:ext cx="8915400" cy="685800"/>
          </a:xfrm>
          <a:solidFill>
            <a:srgbClr val="FFFFFF">
              <a:alpha val="50196"/>
            </a:srgbClr>
          </a:solidFill>
        </p:spPr>
        <p:txBody>
          <a:bodyPr/>
          <a:lstStyle/>
          <a:p>
            <a:r>
              <a:rPr lang="en-US" sz="3200" dirty="0" smtClean="0">
                <a:solidFill>
                  <a:srgbClr val="3333CC"/>
                </a:solidFill>
              </a:rPr>
              <a:t>History of Telecommunications Part 2</a:t>
            </a:r>
            <a:endParaRPr lang="en-US" sz="3200" dirty="0">
              <a:solidFill>
                <a:srgbClr val="3333CC"/>
              </a:solidFill>
            </a:endParaRPr>
          </a:p>
        </p:txBody>
      </p:sp>
    </p:spTree>
    <p:extLst>
      <p:ext uri="{BB962C8B-B14F-4D97-AF65-F5344CB8AC3E}">
        <p14:creationId xmlns:p14="http://schemas.microsoft.com/office/powerpoint/2010/main" val="29452625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Local Area Networks</a:t>
            </a:r>
            <a:endParaRPr lang="en-US" sz="2800" dirty="0"/>
          </a:p>
        </p:txBody>
      </p:sp>
      <p:sp>
        <p:nvSpPr>
          <p:cNvPr id="3" name="Content Placeholder 2"/>
          <p:cNvSpPr>
            <a:spLocks noGrp="1"/>
          </p:cNvSpPr>
          <p:nvPr>
            <p:ph idx="1"/>
          </p:nvPr>
        </p:nvSpPr>
        <p:spPr>
          <a:xfrm>
            <a:off x="457199" y="866775"/>
            <a:ext cx="5029201" cy="3733800"/>
          </a:xfrm>
        </p:spPr>
        <p:txBody>
          <a:bodyPr>
            <a:normAutofit fontScale="55000" lnSpcReduction="20000"/>
          </a:bodyPr>
          <a:lstStyle/>
          <a:p>
            <a:r>
              <a:rPr lang="en-US" dirty="0"/>
              <a:t>A local area network (LAN) is a group of computers and peripheral devices that share a common communications line or wireless link to a server within a distinct geographic area. A local area network may serve as few as two or three users in a home office or thousands of users in a corporation's central </a:t>
            </a:r>
            <a:r>
              <a:rPr lang="en-US" dirty="0" smtClean="0"/>
              <a:t>office.</a:t>
            </a:r>
            <a:br>
              <a:rPr lang="en-US" dirty="0" smtClean="0"/>
            </a:br>
            <a:r>
              <a:rPr lang="en-US" sz="2500" dirty="0" smtClean="0"/>
              <a:t>Source: </a:t>
            </a:r>
            <a:r>
              <a:rPr lang="en-US" sz="2500" dirty="0" err="1" smtClean="0"/>
              <a:t>TechTarget</a:t>
            </a:r>
            <a:endParaRPr lang="en-US" sz="2500" dirty="0" smtClean="0"/>
          </a:p>
          <a:p>
            <a:r>
              <a:rPr lang="en-US" dirty="0"/>
              <a:t>Regardless of size, a LAN's single defining characteristic is that it connects devices that are in a single, limited area</a:t>
            </a:r>
            <a:r>
              <a:rPr lang="en-US" dirty="0" smtClean="0"/>
              <a:t>. </a:t>
            </a:r>
            <a:r>
              <a:rPr lang="en-US" sz="2000" dirty="0" smtClean="0"/>
              <a:t>Source: Cisco Systems</a:t>
            </a:r>
            <a:endParaRPr lang="en-US" dirty="0"/>
          </a:p>
          <a:p>
            <a:r>
              <a:rPr lang="en-US" dirty="0" smtClean="0"/>
              <a:t>TL;DR a LAN is a group of computers in a single physical location connected together with physical cabling to allow exchange of data</a:t>
            </a: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3897902"/>
            <a:ext cx="2500313" cy="2507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002" y="1295400"/>
            <a:ext cx="3128798"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517364"/>
            <a:ext cx="5178425" cy="206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2708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Wireless LAN (</a:t>
            </a:r>
            <a:r>
              <a:rPr lang="en-US" sz="2800" dirty="0" err="1" smtClean="0"/>
              <a:t>WiFi</a:t>
            </a:r>
            <a:r>
              <a:rPr lang="en-US" sz="2800" dirty="0" smtClean="0"/>
              <a:t>)</a:t>
            </a:r>
            <a:endParaRPr lang="en-US" sz="2800" dirty="0"/>
          </a:p>
        </p:txBody>
      </p:sp>
      <p:sp>
        <p:nvSpPr>
          <p:cNvPr id="3" name="Content Placeholder 2"/>
          <p:cNvSpPr>
            <a:spLocks noGrp="1"/>
          </p:cNvSpPr>
          <p:nvPr>
            <p:ph idx="1"/>
          </p:nvPr>
        </p:nvSpPr>
        <p:spPr>
          <a:xfrm>
            <a:off x="257174" y="866774"/>
            <a:ext cx="3733801" cy="5534026"/>
          </a:xfrm>
        </p:spPr>
        <p:txBody>
          <a:bodyPr anchor="ctr">
            <a:noAutofit/>
          </a:bodyPr>
          <a:lstStyle/>
          <a:p>
            <a:r>
              <a:rPr lang="en-US" sz="1400" dirty="0" smtClean="0"/>
              <a:t>WLAN/Wi-Fi </a:t>
            </a:r>
            <a:r>
              <a:rPr lang="en-US" sz="1400" dirty="0"/>
              <a:t>is a family of wireless network protocols, based on the IEEE 802.11 family of standards, which are commonly used for local area networking of devices and Internet access, allowing nearby digital devices to exchange data by radio waves. These are the most widely used computer networks in the world, used globally in home and small office networks to link desktop and laptop computers, tablet computers, smartphones, smart TVs, printers, and smart speakers together and to a wireless router to connect them to the Internet, and in wireless access points in public places like coffee shops, hotels, libraries and airports to provide the public Internet access for mobile devices</a:t>
            </a:r>
            <a:r>
              <a:rPr lang="en-US" sz="1400" dirty="0" smtClean="0"/>
              <a:t>. </a:t>
            </a:r>
            <a:r>
              <a:rPr lang="en-US" sz="900" dirty="0"/>
              <a:t>Source: </a:t>
            </a:r>
            <a:r>
              <a:rPr lang="en-US" sz="900" dirty="0" smtClean="0"/>
              <a:t>Wikipedia</a:t>
            </a:r>
            <a:endParaRPr lang="en-US" sz="1400" dirty="0" smtClean="0"/>
          </a:p>
          <a:p>
            <a:r>
              <a:rPr lang="en-US" sz="1400" dirty="0" smtClean="0"/>
              <a:t>WLAN </a:t>
            </a:r>
            <a:r>
              <a:rPr lang="en-US" sz="1400" dirty="0"/>
              <a:t>is the wireless technology used to connect computers, tablets, smartphones and other devices to the internet. Wi-Fi is the radio signal sent from a wireless router to a nearby device, which translates the signal into data you can see and </a:t>
            </a:r>
            <a:r>
              <a:rPr lang="en-US" sz="1400" dirty="0" smtClean="0"/>
              <a:t>use.</a:t>
            </a:r>
            <a:r>
              <a:rPr lang="en-US" sz="1400" dirty="0"/>
              <a:t> </a:t>
            </a:r>
            <a:r>
              <a:rPr lang="en-US" sz="900" dirty="0" smtClean="0"/>
              <a:t>Source: Verizon</a:t>
            </a:r>
            <a:endParaRPr lang="en-US" sz="1050" dirty="0" smtClean="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914400"/>
            <a:ext cx="3897343" cy="360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411" y="4572000"/>
            <a:ext cx="49310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1541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Cellular Voice Networks</a:t>
            </a:r>
            <a:endParaRPr lang="en-US" sz="2800" dirty="0"/>
          </a:p>
        </p:txBody>
      </p:sp>
      <p:sp>
        <p:nvSpPr>
          <p:cNvPr id="3" name="Content Placeholder 2"/>
          <p:cNvSpPr>
            <a:spLocks noGrp="1"/>
          </p:cNvSpPr>
          <p:nvPr>
            <p:ph idx="1"/>
          </p:nvPr>
        </p:nvSpPr>
        <p:spPr>
          <a:xfrm>
            <a:off x="457199" y="914400"/>
            <a:ext cx="8379279" cy="2057400"/>
          </a:xfrm>
        </p:spPr>
        <p:txBody>
          <a:bodyPr>
            <a:normAutofit fontScale="47500" lnSpcReduction="20000"/>
          </a:bodyPr>
          <a:lstStyle/>
          <a:p>
            <a:r>
              <a:rPr lang="en-US" dirty="0"/>
              <a:t>A cellular network or mobile network is a communication network where the link to and from end nodes is wireless. The network is distributed over land areas called "cells", each served by at least one fixed-location transceiver (typically three cell sites or base transceiver stations). These base stations provide the cell with the network coverage which can be used for transmission of voice, data, and other types of content. A cell typically uses a different set of frequencies from neighboring cells, to avoid interference and provide guaranteed service quality within each </a:t>
            </a:r>
            <a:r>
              <a:rPr lang="en-US" dirty="0" smtClean="0"/>
              <a:t>cell. When </a:t>
            </a:r>
            <a:r>
              <a:rPr lang="en-US" dirty="0"/>
              <a:t>joined together, these cells provide radio coverage over a wide geographic </a:t>
            </a:r>
            <a:r>
              <a:rPr lang="en-US" dirty="0" smtClean="0"/>
              <a:t>area. </a:t>
            </a:r>
            <a:r>
              <a:rPr lang="en-US" sz="2500" dirty="0" smtClean="0"/>
              <a:t>Source: Wikipedia</a:t>
            </a:r>
            <a:endParaRPr lang="en-US" dirty="0"/>
          </a:p>
          <a:p>
            <a:r>
              <a:rPr lang="en-US" dirty="0" smtClean="0"/>
              <a:t>Cellular networks can be designed to carry voice, data, or both. The earliest cellular networks were voice networks, connecting back to the PSTN (Public Switched Telephone Network).</a:t>
            </a: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867150"/>
            <a:ext cx="37814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581400"/>
            <a:ext cx="48577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577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lstStyle/>
          <a:p>
            <a:r>
              <a:rPr lang="en-US" sz="2800" dirty="0" smtClean="0"/>
              <a:t>Cellular Data Networks</a:t>
            </a:r>
            <a:endParaRPr lang="en-US" sz="2800" dirty="0"/>
          </a:p>
        </p:txBody>
      </p:sp>
      <p:sp>
        <p:nvSpPr>
          <p:cNvPr id="3" name="Content Placeholder 2"/>
          <p:cNvSpPr>
            <a:spLocks noGrp="1"/>
          </p:cNvSpPr>
          <p:nvPr>
            <p:ph idx="1"/>
          </p:nvPr>
        </p:nvSpPr>
        <p:spPr>
          <a:xfrm>
            <a:off x="457199" y="914400"/>
            <a:ext cx="3276601" cy="5562600"/>
          </a:xfrm>
        </p:spPr>
        <p:txBody>
          <a:bodyPr anchor="ctr">
            <a:noAutofit/>
          </a:bodyPr>
          <a:lstStyle/>
          <a:p>
            <a:r>
              <a:rPr lang="en-US" sz="1550" dirty="0"/>
              <a:t>Cellular Network Data is a </a:t>
            </a:r>
            <a:r>
              <a:rPr lang="en-US" sz="1550" i="1" u="sng" dirty="0"/>
              <a:t>data</a:t>
            </a:r>
            <a:r>
              <a:rPr lang="en-US" sz="1550" dirty="0"/>
              <a:t> connection from the cellular device to the cell site.  LTE (4G), 3G and 1X are types of cellular network data connections. Data sessions include, but are not limited to, browsing the Internet such as Google, streaming music, videos and movies, sending and receiving emails, sending and receiving MMS messages, hotspot hosting and application use. While connected to the cellular data network, data usage will pull from the current data plan</a:t>
            </a:r>
            <a:r>
              <a:rPr lang="en-US" sz="1550" dirty="0" smtClean="0"/>
              <a:t>.</a:t>
            </a:r>
          </a:p>
          <a:p>
            <a:r>
              <a:rPr lang="en-US" sz="1550" dirty="0" smtClean="0"/>
              <a:t>As with all communications between two computers, “data” refers to information encoded into a </a:t>
            </a:r>
            <a:r>
              <a:rPr lang="en-US" sz="1550" dirty="0" err="1" smtClean="0"/>
              <a:t>bitstream</a:t>
            </a:r>
            <a:r>
              <a:rPr lang="en-US" sz="1550" dirty="0" smtClean="0"/>
              <a:t> of binary numbers. The method used for encoding varies by network layer, device, and communications protocol.</a:t>
            </a:r>
            <a:endParaRPr lang="en-US" sz="155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3674452"/>
            <a:ext cx="4581525" cy="254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838200"/>
            <a:ext cx="4614584" cy="259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761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err="1" smtClean="0"/>
              <a:t>WiFi</a:t>
            </a:r>
            <a:r>
              <a:rPr lang="en-US" sz="2800" dirty="0" smtClean="0"/>
              <a:t> and Cellular</a:t>
            </a:r>
            <a:endParaRPr lang="en-US" sz="2800" dirty="0"/>
          </a:p>
        </p:txBody>
      </p:sp>
      <p:sp>
        <p:nvSpPr>
          <p:cNvPr id="3" name="Content Placeholder 2"/>
          <p:cNvSpPr>
            <a:spLocks noGrp="1"/>
          </p:cNvSpPr>
          <p:nvPr>
            <p:ph idx="1"/>
          </p:nvPr>
        </p:nvSpPr>
        <p:spPr>
          <a:xfrm>
            <a:off x="457199" y="914400"/>
            <a:ext cx="8379279" cy="762000"/>
          </a:xfrm>
        </p:spPr>
        <p:txBody>
          <a:bodyPr>
            <a:normAutofit/>
          </a:bodyPr>
          <a:lstStyle/>
          <a:p>
            <a:r>
              <a:rPr lang="en-US" sz="1800" dirty="0" err="1" smtClean="0"/>
              <a:t>WiFi</a:t>
            </a:r>
            <a:r>
              <a:rPr lang="en-US" sz="1800" dirty="0" smtClean="0"/>
              <a:t> connects to a local router, cellular data connects to a remote router</a:t>
            </a:r>
          </a:p>
          <a:p>
            <a:r>
              <a:rPr lang="en-US" sz="1800" dirty="0" err="1" smtClean="0"/>
              <a:t>WiFi</a:t>
            </a:r>
            <a:r>
              <a:rPr lang="en-US" sz="1800" dirty="0" smtClean="0"/>
              <a:t> has a limited range, cellular data does not</a:t>
            </a:r>
            <a:endParaRPr lang="en-US" sz="180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5" y="1676400"/>
            <a:ext cx="6621463"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8972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Internet - Architecture</a:t>
            </a:r>
            <a:endParaRPr lang="en-US" sz="2800" dirty="0"/>
          </a:p>
        </p:txBody>
      </p:sp>
      <p:sp>
        <p:nvSpPr>
          <p:cNvPr id="3" name="Content Placeholder 2"/>
          <p:cNvSpPr>
            <a:spLocks noGrp="1"/>
          </p:cNvSpPr>
          <p:nvPr>
            <p:ph idx="1"/>
          </p:nvPr>
        </p:nvSpPr>
        <p:spPr>
          <a:xfrm>
            <a:off x="457199" y="914399"/>
            <a:ext cx="2590801" cy="5419725"/>
          </a:xfrm>
        </p:spPr>
        <p:txBody>
          <a:bodyPr>
            <a:normAutofit/>
          </a:bodyPr>
          <a:lstStyle/>
          <a:p>
            <a:r>
              <a:rPr lang="en-US" sz="2000" dirty="0" smtClean="0"/>
              <a:t>The Internet is a “network of networks” used to connect many </a:t>
            </a:r>
            <a:r>
              <a:rPr lang="en-US" sz="2000" dirty="0" err="1" smtClean="0"/>
              <a:t>many</a:t>
            </a:r>
            <a:r>
              <a:rPr lang="en-US" sz="2000" dirty="0" smtClean="0"/>
              <a:t> LANs and WANs together</a:t>
            </a:r>
          </a:p>
          <a:p>
            <a:r>
              <a:rPr lang="en-US" sz="2000" dirty="0" smtClean="0"/>
              <a:t>Originally the Internet was owned and operated by the US DoD and NSF</a:t>
            </a:r>
          </a:p>
          <a:p>
            <a:r>
              <a:rPr lang="en-US" sz="2000" dirty="0" smtClean="0"/>
              <a:t>Public connectivity became available in 1992 from a company called PSI</a:t>
            </a:r>
            <a:endParaRPr lang="en-US" sz="2000" dirty="0"/>
          </a:p>
          <a:p>
            <a:pPr marL="0" indent="0">
              <a:buNone/>
            </a:pPr>
            <a:endParaRPr lang="en-US" sz="200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219200"/>
            <a:ext cx="5449887"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149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533400"/>
            <a:ext cx="4267200" cy="6172200"/>
          </a:xfrm>
        </p:spPr>
        <p:txBody>
          <a:bodyPr>
            <a:noAutofit/>
          </a:bodyPr>
          <a:lstStyle/>
          <a:p>
            <a:pPr marL="0" indent="0">
              <a:buNone/>
            </a:pPr>
            <a:r>
              <a:rPr lang="en-US" sz="900" b="1" dirty="0" smtClean="0"/>
              <a:t>Lesson 1 – Intro and Setup </a:t>
            </a:r>
          </a:p>
          <a:p>
            <a:pPr marL="0" indent="0">
              <a:buNone/>
            </a:pPr>
            <a:r>
              <a:rPr lang="en-US" sz="900" b="1" dirty="0" smtClean="0"/>
              <a:t>[may require 2 classes]</a:t>
            </a:r>
          </a:p>
          <a:p>
            <a:pPr marL="0" indent="0">
              <a:buNone/>
            </a:pPr>
            <a:r>
              <a:rPr lang="en-US" sz="900" b="1" dirty="0" smtClean="0"/>
              <a:t>•    Introduction to class format</a:t>
            </a:r>
          </a:p>
          <a:p>
            <a:pPr marL="0" indent="0">
              <a:buNone/>
            </a:pPr>
            <a:r>
              <a:rPr lang="en-US" sz="900" b="1" dirty="0" smtClean="0"/>
              <a:t>•    Overview of lesson plan</a:t>
            </a:r>
          </a:p>
          <a:p>
            <a:pPr marL="0" indent="0">
              <a:buNone/>
            </a:pPr>
            <a:r>
              <a:rPr lang="en-US" sz="900" b="1" dirty="0" smtClean="0"/>
              <a:t>•    Presentation format (monitor, camera, screen, whiteboard)</a:t>
            </a:r>
          </a:p>
          <a:p>
            <a:pPr marL="0" indent="0">
              <a:buNone/>
            </a:pPr>
            <a:r>
              <a:rPr lang="en-US" sz="900" b="1" dirty="0" smtClean="0"/>
              <a:t>•    Inventory of Arduino kits</a:t>
            </a:r>
          </a:p>
          <a:p>
            <a:pPr marL="0" indent="0">
              <a:buNone/>
            </a:pPr>
            <a:r>
              <a:rPr lang="en-US" sz="900" b="1" dirty="0" smtClean="0"/>
              <a:t>•    Inventory of USB drives</a:t>
            </a:r>
          </a:p>
          <a:p>
            <a:pPr marL="0" indent="0">
              <a:buNone/>
            </a:pPr>
            <a:r>
              <a:rPr lang="en-US" sz="900" b="1" dirty="0"/>
              <a:t>•    Installation of ESP32 serial port drivers (Windows only)</a:t>
            </a:r>
          </a:p>
          <a:p>
            <a:pPr marL="0" indent="0">
              <a:buNone/>
            </a:pPr>
            <a:r>
              <a:rPr lang="en-US" sz="900" b="1" dirty="0" smtClean="0"/>
              <a:t>•    Installation of Arduino software</a:t>
            </a:r>
          </a:p>
          <a:p>
            <a:pPr marL="0" indent="0">
              <a:buNone/>
            </a:pPr>
            <a:r>
              <a:rPr lang="en-US" sz="900" b="1" dirty="0"/>
              <a:t>•    </a:t>
            </a:r>
            <a:r>
              <a:rPr lang="en-US" sz="900" b="1" dirty="0" smtClean="0"/>
              <a:t>History of Computing</a:t>
            </a:r>
          </a:p>
          <a:p>
            <a:pPr marL="0" indent="0">
              <a:buNone/>
            </a:pPr>
            <a:r>
              <a:rPr lang="en-US" sz="900" b="1" dirty="0" smtClean="0"/>
              <a:t>Lesson 2 and 3 – Laptop operation review</a:t>
            </a:r>
          </a:p>
          <a:p>
            <a:pPr marL="0" indent="0">
              <a:buNone/>
            </a:pPr>
            <a:r>
              <a:rPr lang="en-US" sz="900" b="1" dirty="0" smtClean="0"/>
              <a:t>•    Control panel/Settings location</a:t>
            </a:r>
          </a:p>
          <a:p>
            <a:pPr marL="0" indent="0">
              <a:buNone/>
            </a:pPr>
            <a:r>
              <a:rPr lang="en-US" sz="900" b="1" dirty="0" smtClean="0"/>
              <a:t>•    Home directories and folder hierarchy</a:t>
            </a:r>
          </a:p>
          <a:p>
            <a:pPr marL="0" indent="0">
              <a:buNone/>
            </a:pPr>
            <a:r>
              <a:rPr lang="en-US" sz="900" b="1" dirty="0" smtClean="0"/>
              <a:t>•    Arduino file locations</a:t>
            </a:r>
          </a:p>
          <a:p>
            <a:pPr marL="0" indent="0">
              <a:buNone/>
            </a:pPr>
            <a:r>
              <a:rPr lang="en-US" sz="900" b="1" dirty="0" smtClean="0"/>
              <a:t>•    Search functions</a:t>
            </a:r>
          </a:p>
          <a:p>
            <a:pPr marL="0" indent="0">
              <a:buNone/>
            </a:pPr>
            <a:r>
              <a:rPr lang="en-US" sz="900" b="1" dirty="0" smtClean="0"/>
              <a:t>•    Open questions and issues</a:t>
            </a:r>
          </a:p>
          <a:p>
            <a:pPr marL="0" indent="0">
              <a:buNone/>
            </a:pPr>
            <a:r>
              <a:rPr lang="en-US" sz="900" b="1" dirty="0" smtClean="0"/>
              <a:t>•    History of Computing redux</a:t>
            </a:r>
          </a:p>
          <a:p>
            <a:pPr marL="0" indent="0">
              <a:buNone/>
            </a:pPr>
            <a:r>
              <a:rPr lang="en-US" sz="900" b="1" dirty="0" smtClean="0"/>
              <a:t>Lesson 4 and 5 – IDE essentials</a:t>
            </a:r>
          </a:p>
          <a:p>
            <a:pPr marL="0" indent="0">
              <a:buNone/>
            </a:pPr>
            <a:r>
              <a:rPr lang="en-US" sz="900" b="1" dirty="0"/>
              <a:t>•    </a:t>
            </a:r>
            <a:r>
              <a:rPr lang="en-US" sz="900" b="1" dirty="0" smtClean="0"/>
              <a:t>The boards manager</a:t>
            </a:r>
            <a:endParaRPr lang="en-US" sz="900" b="1" dirty="0"/>
          </a:p>
          <a:p>
            <a:pPr marL="0" indent="0">
              <a:buNone/>
            </a:pPr>
            <a:r>
              <a:rPr lang="en-US" sz="900" b="1" dirty="0" smtClean="0"/>
              <a:t>•    Setting board type</a:t>
            </a:r>
          </a:p>
          <a:p>
            <a:pPr marL="0" indent="0">
              <a:buNone/>
            </a:pPr>
            <a:r>
              <a:rPr lang="en-US" sz="900" b="1" dirty="0"/>
              <a:t>•    </a:t>
            </a:r>
            <a:r>
              <a:rPr lang="en-US" sz="900" b="1" dirty="0" smtClean="0"/>
              <a:t>Installing Libraries</a:t>
            </a:r>
            <a:endParaRPr lang="en-US" sz="900" b="1" dirty="0"/>
          </a:p>
          <a:p>
            <a:pPr marL="0" indent="0">
              <a:buNone/>
            </a:pPr>
            <a:r>
              <a:rPr lang="en-US" sz="900" b="1" dirty="0" smtClean="0"/>
              <a:t>•    Loading example sketches</a:t>
            </a:r>
          </a:p>
          <a:p>
            <a:pPr marL="0" indent="0">
              <a:buNone/>
            </a:pPr>
            <a:r>
              <a:rPr lang="en-US" sz="900" b="1" dirty="0" smtClean="0"/>
              <a:t>•    Finding and selecting the Arduino USB port</a:t>
            </a:r>
          </a:p>
          <a:p>
            <a:pPr marL="0" indent="0">
              <a:buNone/>
            </a:pPr>
            <a:r>
              <a:rPr lang="en-US" sz="900" b="1" dirty="0" smtClean="0"/>
              <a:t>•    Uploading a sketch to the microcontroller [Example Sketch#1]</a:t>
            </a:r>
          </a:p>
          <a:p>
            <a:pPr marL="0" indent="0">
              <a:buNone/>
            </a:pPr>
            <a:r>
              <a:rPr lang="en-US" sz="900" b="1" dirty="0" smtClean="0"/>
              <a:t>•    Basic Arduino sketch (program) structure</a:t>
            </a:r>
          </a:p>
          <a:p>
            <a:pPr marL="0" indent="0">
              <a:buNone/>
            </a:pPr>
            <a:r>
              <a:rPr lang="en-US" sz="900" b="1" dirty="0"/>
              <a:t>•    </a:t>
            </a:r>
            <a:r>
              <a:rPr lang="en-US" sz="900" b="1" dirty="0" smtClean="0"/>
              <a:t>Uploading your own sketch [Class Sketch #2]</a:t>
            </a:r>
            <a:endParaRPr lang="en-US" sz="900" b="1" dirty="0"/>
          </a:p>
          <a:p>
            <a:pPr marL="0" indent="0">
              <a:buNone/>
            </a:pPr>
            <a:r>
              <a:rPr lang="en-US" sz="900" b="1" dirty="0" smtClean="0"/>
              <a:t>•    History </a:t>
            </a:r>
            <a:r>
              <a:rPr lang="en-US" sz="900" b="1" dirty="0"/>
              <a:t>of Telecommunications and </a:t>
            </a:r>
            <a:r>
              <a:rPr lang="en-US" sz="900" b="1" dirty="0" smtClean="0"/>
              <a:t>Networking – Part 1</a:t>
            </a:r>
          </a:p>
          <a:p>
            <a:pPr marL="0" indent="0">
              <a:buNone/>
            </a:pPr>
            <a:r>
              <a:rPr lang="en-US" sz="900" b="1" dirty="0" smtClean="0"/>
              <a:t>Lesson 6 – DC Electricity Basics and DMM Intro</a:t>
            </a:r>
          </a:p>
          <a:p>
            <a:pPr marL="0" indent="0">
              <a:buNone/>
            </a:pPr>
            <a:r>
              <a:rPr lang="en-US" sz="900" b="1" dirty="0" smtClean="0"/>
              <a:t>•    Quick review: DC vs AC electric currents</a:t>
            </a:r>
          </a:p>
          <a:p>
            <a:pPr marL="0" indent="0">
              <a:buNone/>
            </a:pPr>
            <a:r>
              <a:rPr lang="en-US" sz="900" b="1" dirty="0" smtClean="0"/>
              <a:t>•    DC current operation</a:t>
            </a:r>
          </a:p>
          <a:p>
            <a:pPr marL="0" indent="0">
              <a:buNone/>
            </a:pPr>
            <a:r>
              <a:rPr lang="en-US" sz="900" b="1" dirty="0" smtClean="0"/>
              <a:t>•    Voltage vs Amperage (current)</a:t>
            </a:r>
          </a:p>
          <a:p>
            <a:pPr marL="0" indent="0">
              <a:buNone/>
            </a:pPr>
            <a:r>
              <a:rPr lang="en-US" sz="900" b="1" dirty="0" smtClean="0"/>
              <a:t>•    </a:t>
            </a:r>
            <a:r>
              <a:rPr lang="en-US" sz="900" b="1" dirty="0"/>
              <a:t>Ohm’s Law</a:t>
            </a:r>
          </a:p>
          <a:p>
            <a:pPr marL="0" indent="0">
              <a:buNone/>
            </a:pPr>
            <a:r>
              <a:rPr lang="en-US" sz="900" b="1" dirty="0" smtClean="0"/>
              <a:t>•    Series vs parallel circuits</a:t>
            </a:r>
          </a:p>
          <a:p>
            <a:pPr marL="0" indent="0">
              <a:buNone/>
            </a:pPr>
            <a:r>
              <a:rPr lang="en-US" sz="900" b="1" dirty="0"/>
              <a:t>•    Introduction to basic DMM functions and usage</a:t>
            </a:r>
          </a:p>
          <a:p>
            <a:pPr marL="0" indent="0">
              <a:buNone/>
            </a:pPr>
            <a:r>
              <a:rPr lang="en-US" sz="900" b="1" dirty="0"/>
              <a:t>•    </a:t>
            </a:r>
            <a:r>
              <a:rPr lang="en-US" sz="900" b="1" dirty="0" smtClean="0"/>
              <a:t>Measuring voltage [DMM usage #1]</a:t>
            </a:r>
            <a:endParaRPr lang="en-US" sz="900" b="1" dirty="0"/>
          </a:p>
          <a:p>
            <a:pPr marL="0" indent="0">
              <a:buNone/>
            </a:pPr>
            <a:r>
              <a:rPr lang="en-US" sz="900" b="1" dirty="0" smtClean="0"/>
              <a:t>•    </a:t>
            </a:r>
            <a:r>
              <a:rPr lang="en-US" sz="900" b="1" dirty="0"/>
              <a:t>History of Telecommunications and Networking </a:t>
            </a:r>
            <a:r>
              <a:rPr lang="en-US" sz="900" b="1" dirty="0" smtClean="0"/>
              <a:t>– Part 2</a:t>
            </a:r>
          </a:p>
        </p:txBody>
      </p:sp>
      <p:sp>
        <p:nvSpPr>
          <p:cNvPr id="4" name="Content Placeholder 3"/>
          <p:cNvSpPr>
            <a:spLocks noGrp="1"/>
          </p:cNvSpPr>
          <p:nvPr>
            <p:ph sz="half" idx="2"/>
          </p:nvPr>
        </p:nvSpPr>
        <p:spPr>
          <a:xfrm>
            <a:off x="4191000" y="504824"/>
            <a:ext cx="4495800" cy="6200775"/>
          </a:xfrm>
        </p:spPr>
        <p:txBody>
          <a:bodyPr>
            <a:noAutofit/>
          </a:bodyPr>
          <a:lstStyle/>
          <a:p>
            <a:pPr marL="0" indent="0">
              <a:buNone/>
            </a:pPr>
            <a:r>
              <a:rPr lang="en-US" sz="900" b="1" dirty="0"/>
              <a:t>Lesson </a:t>
            </a:r>
            <a:r>
              <a:rPr lang="en-US" sz="900" b="1" dirty="0" smtClean="0"/>
              <a:t>7 and 8</a:t>
            </a:r>
            <a:r>
              <a:rPr lang="en-US" sz="900" b="1" dirty="0" smtClean="0"/>
              <a:t> </a:t>
            </a:r>
            <a:r>
              <a:rPr lang="en-US" sz="900" b="1" dirty="0"/>
              <a:t>– </a:t>
            </a:r>
            <a:r>
              <a:rPr lang="en-US" sz="900" b="1" dirty="0" smtClean="0"/>
              <a:t>Grounding, ESD, and Connecting LEDs</a:t>
            </a:r>
            <a:endParaRPr lang="en-US" sz="900" b="1" dirty="0"/>
          </a:p>
          <a:p>
            <a:pPr marL="0" indent="0">
              <a:buNone/>
            </a:pPr>
            <a:r>
              <a:rPr lang="en-US" sz="900" b="1" dirty="0"/>
              <a:t>•    </a:t>
            </a:r>
            <a:r>
              <a:rPr lang="en-US" sz="900" b="1" dirty="0" smtClean="0"/>
              <a:t>Grounding</a:t>
            </a:r>
          </a:p>
          <a:p>
            <a:pPr marL="0" indent="0">
              <a:buNone/>
            </a:pPr>
            <a:r>
              <a:rPr lang="en-US" sz="900" b="1" dirty="0"/>
              <a:t>•   </a:t>
            </a:r>
            <a:r>
              <a:rPr lang="en-US" sz="900" b="1" dirty="0" smtClean="0"/>
              <a:t>The Phantom Menace of ESD</a:t>
            </a:r>
          </a:p>
          <a:p>
            <a:pPr marL="0" indent="0">
              <a:buNone/>
            </a:pPr>
            <a:r>
              <a:rPr lang="en-US" sz="900" b="1" dirty="0" smtClean="0"/>
              <a:t>•    Resistors!</a:t>
            </a:r>
            <a:endParaRPr lang="en-US" sz="900" b="1" dirty="0"/>
          </a:p>
          <a:p>
            <a:pPr marL="0" indent="0">
              <a:buNone/>
            </a:pPr>
            <a:r>
              <a:rPr lang="en-US" sz="900" b="1" dirty="0" smtClean="0"/>
              <a:t>•    LED’s [DMM usage #2, maybe]</a:t>
            </a:r>
          </a:p>
          <a:p>
            <a:pPr marL="0" indent="0">
              <a:buNone/>
            </a:pPr>
            <a:r>
              <a:rPr lang="en-US" sz="900" b="1" dirty="0" smtClean="0"/>
              <a:t>•    Powering LEDs – Ballast and dropping resistors</a:t>
            </a:r>
            <a:endParaRPr lang="en-US" sz="900" b="1" dirty="0"/>
          </a:p>
          <a:p>
            <a:pPr marL="0" indent="0">
              <a:buNone/>
            </a:pPr>
            <a:r>
              <a:rPr lang="en-US" sz="900" b="1" dirty="0"/>
              <a:t>•    </a:t>
            </a:r>
            <a:r>
              <a:rPr lang="en-US" sz="900" b="1" dirty="0" smtClean="0"/>
              <a:t>Connecting LEDs </a:t>
            </a:r>
            <a:r>
              <a:rPr lang="en-US" sz="900" b="1" dirty="0"/>
              <a:t>to </a:t>
            </a:r>
            <a:r>
              <a:rPr lang="en-US" sz="900" b="1" dirty="0" smtClean="0"/>
              <a:t>microcontrollers</a:t>
            </a:r>
          </a:p>
          <a:p>
            <a:pPr marL="0" indent="0">
              <a:buNone/>
            </a:pPr>
            <a:r>
              <a:rPr lang="en-US" sz="900" b="1" dirty="0" smtClean="0"/>
              <a:t>•    Parts of an Arduino Sketch</a:t>
            </a:r>
          </a:p>
          <a:p>
            <a:pPr marL="0" indent="0">
              <a:buNone/>
            </a:pPr>
            <a:r>
              <a:rPr lang="en-US" sz="900" b="1" dirty="0" smtClean="0"/>
              <a:t>•    ESP32 Specifications – Ampacity</a:t>
            </a:r>
          </a:p>
          <a:p>
            <a:pPr marL="0" indent="0">
              <a:buNone/>
            </a:pPr>
            <a:r>
              <a:rPr lang="en-US" sz="900" b="1" dirty="0" smtClean="0"/>
              <a:t>•    Let there be Light! – Class Sketch #2</a:t>
            </a:r>
          </a:p>
          <a:p>
            <a:pPr marL="0" indent="0">
              <a:buNone/>
            </a:pPr>
            <a:r>
              <a:rPr lang="en-US" sz="900" b="1" dirty="0" smtClean="0"/>
              <a:t>•    History </a:t>
            </a:r>
            <a:r>
              <a:rPr lang="en-US" sz="900" b="1" dirty="0"/>
              <a:t>of Telecommunications and Networking – Part 3</a:t>
            </a:r>
            <a:endParaRPr lang="en-US" sz="900" b="1" dirty="0" smtClean="0"/>
          </a:p>
          <a:p>
            <a:pPr marL="0" indent="0">
              <a:buNone/>
            </a:pPr>
            <a:r>
              <a:rPr lang="en-US" sz="900" b="1" dirty="0" smtClean="0"/>
              <a:t>Lesson </a:t>
            </a:r>
            <a:r>
              <a:rPr lang="en-US" sz="900" b="1" dirty="0" smtClean="0"/>
              <a:t>9 </a:t>
            </a:r>
            <a:r>
              <a:rPr lang="en-US" sz="900" b="1" dirty="0" smtClean="0"/>
              <a:t>– ESP32 External power sources [may require 2 classes]</a:t>
            </a:r>
          </a:p>
          <a:p>
            <a:pPr marL="0" indent="0">
              <a:buNone/>
            </a:pPr>
            <a:r>
              <a:rPr lang="en-US" sz="900" b="1" dirty="0"/>
              <a:t>•    </a:t>
            </a:r>
            <a:r>
              <a:rPr lang="en-US" sz="900" b="1" dirty="0" smtClean="0"/>
              <a:t>Capacitors!</a:t>
            </a:r>
            <a:endParaRPr lang="en-US" sz="900" b="1" dirty="0"/>
          </a:p>
          <a:p>
            <a:pPr marL="0" indent="0">
              <a:buNone/>
            </a:pPr>
            <a:r>
              <a:rPr lang="en-US" sz="900" b="1" dirty="0" smtClean="0"/>
              <a:t>•    Microcontroller board power requirements</a:t>
            </a:r>
          </a:p>
          <a:p>
            <a:pPr marL="0" indent="0">
              <a:buNone/>
            </a:pPr>
            <a:r>
              <a:rPr lang="en-US" sz="900" b="1" dirty="0" smtClean="0"/>
              <a:t>•    Board power input options and grounding</a:t>
            </a:r>
          </a:p>
          <a:p>
            <a:pPr marL="0" indent="0">
              <a:buNone/>
            </a:pPr>
            <a:r>
              <a:rPr lang="en-US" sz="900" b="1" dirty="0" smtClean="0"/>
              <a:t>•    Components with different voltage requirements – level shifting</a:t>
            </a:r>
          </a:p>
          <a:p>
            <a:pPr marL="0" indent="0">
              <a:buNone/>
            </a:pPr>
            <a:r>
              <a:rPr lang="en-US" sz="900" b="1" dirty="0" smtClean="0"/>
              <a:t>•    External power circuit design</a:t>
            </a:r>
          </a:p>
          <a:p>
            <a:pPr marL="0" indent="0">
              <a:buNone/>
            </a:pPr>
            <a:r>
              <a:rPr lang="en-US" sz="900" b="1" dirty="0"/>
              <a:t>•    Connecting and using transistors</a:t>
            </a:r>
          </a:p>
          <a:p>
            <a:pPr marL="0" indent="0">
              <a:buNone/>
            </a:pPr>
            <a:r>
              <a:rPr lang="en-US" sz="900" b="1" dirty="0"/>
              <a:t>•    Pulse width modulation and signal generation</a:t>
            </a:r>
          </a:p>
          <a:p>
            <a:pPr marL="0" indent="0">
              <a:buNone/>
            </a:pPr>
            <a:r>
              <a:rPr lang="en-US" sz="900" b="1" dirty="0"/>
              <a:t>•    Connecting and using buzzers – Class Sketch #</a:t>
            </a:r>
            <a:r>
              <a:rPr lang="en-US" sz="900" b="1" dirty="0" smtClean="0"/>
              <a:t>3</a:t>
            </a:r>
          </a:p>
          <a:p>
            <a:pPr marL="0" indent="0">
              <a:buNone/>
            </a:pPr>
            <a:r>
              <a:rPr lang="en-US" sz="900" b="1" dirty="0" smtClean="0"/>
              <a:t>Lesson </a:t>
            </a:r>
            <a:r>
              <a:rPr lang="en-US" sz="900" b="1" dirty="0" smtClean="0"/>
              <a:t>10 </a:t>
            </a:r>
            <a:r>
              <a:rPr lang="en-US" sz="900" b="1" dirty="0" smtClean="0"/>
              <a:t>– Connecting smart LED strips</a:t>
            </a:r>
          </a:p>
          <a:p>
            <a:pPr marL="0" indent="0">
              <a:buNone/>
            </a:pPr>
            <a:r>
              <a:rPr lang="en-US" sz="900" b="1" dirty="0" smtClean="0"/>
              <a:t>•    Simplified serial communication protocols</a:t>
            </a:r>
          </a:p>
          <a:p>
            <a:pPr marL="0" indent="0">
              <a:buNone/>
            </a:pPr>
            <a:r>
              <a:rPr lang="en-US" sz="900" b="1" dirty="0" smtClean="0"/>
              <a:t>•    One-wire serial communication protocol</a:t>
            </a:r>
          </a:p>
          <a:p>
            <a:pPr marL="0" indent="0">
              <a:buNone/>
            </a:pPr>
            <a:r>
              <a:rPr lang="en-US" sz="900" b="1" dirty="0" smtClean="0"/>
              <a:t>•    Hardware vs software serial</a:t>
            </a:r>
          </a:p>
          <a:p>
            <a:pPr marL="0" indent="0">
              <a:buNone/>
            </a:pPr>
            <a:r>
              <a:rPr lang="en-US" sz="900" b="1" dirty="0" smtClean="0"/>
              <a:t>•    WS2812B and </a:t>
            </a:r>
            <a:r>
              <a:rPr lang="en-US" sz="900" b="1" dirty="0" err="1" smtClean="0"/>
              <a:t>Neopixel</a:t>
            </a:r>
            <a:r>
              <a:rPr lang="en-US" sz="900" b="1" dirty="0" smtClean="0"/>
              <a:t> connections – Class Sketch #4</a:t>
            </a:r>
          </a:p>
          <a:p>
            <a:pPr marL="0" indent="0">
              <a:buNone/>
            </a:pPr>
            <a:r>
              <a:rPr lang="en-US" sz="900" b="1" dirty="0" smtClean="0"/>
              <a:t>•    External device power design</a:t>
            </a:r>
          </a:p>
          <a:p>
            <a:pPr marL="0" indent="0">
              <a:buNone/>
            </a:pPr>
            <a:r>
              <a:rPr lang="en-US" sz="900" b="1" dirty="0" smtClean="0"/>
              <a:t>Lesson </a:t>
            </a:r>
            <a:r>
              <a:rPr lang="en-US" sz="900" b="1" dirty="0" smtClean="0"/>
              <a:t>12 </a:t>
            </a:r>
            <a:r>
              <a:rPr lang="en-US" sz="900" b="1" dirty="0" smtClean="0"/>
              <a:t>– Connecting LCD and Matrix Displays</a:t>
            </a:r>
          </a:p>
          <a:p>
            <a:pPr marL="0" indent="0">
              <a:buNone/>
            </a:pPr>
            <a:r>
              <a:rPr lang="en-US" sz="900" b="1" dirty="0" smtClean="0"/>
              <a:t>•    The SPI serial protocol</a:t>
            </a:r>
          </a:p>
          <a:p>
            <a:pPr marL="0" indent="0">
              <a:buNone/>
            </a:pPr>
            <a:r>
              <a:rPr lang="en-US" sz="900" b="1" dirty="0" smtClean="0"/>
              <a:t>•    SPI connections – Class Sketch #5</a:t>
            </a:r>
          </a:p>
          <a:p>
            <a:pPr marL="0" indent="0">
              <a:buNone/>
            </a:pPr>
            <a:r>
              <a:rPr lang="en-US" sz="900" b="1" dirty="0" smtClean="0"/>
              <a:t>•    SPI device external power design</a:t>
            </a:r>
          </a:p>
          <a:p>
            <a:pPr marL="0" indent="0">
              <a:buNone/>
            </a:pPr>
            <a:r>
              <a:rPr lang="en-US" sz="900" b="1" dirty="0" smtClean="0"/>
              <a:t>Lesson </a:t>
            </a:r>
            <a:r>
              <a:rPr lang="en-US" sz="900" b="1" dirty="0" smtClean="0"/>
              <a:t>13 </a:t>
            </a:r>
            <a:r>
              <a:rPr lang="en-US" sz="900" b="1" dirty="0" smtClean="0"/>
              <a:t>– Connecting sensors [Time permitting]</a:t>
            </a:r>
          </a:p>
          <a:p>
            <a:pPr marL="0" indent="0">
              <a:buNone/>
            </a:pPr>
            <a:r>
              <a:rPr lang="en-US" sz="900" b="1" dirty="0" smtClean="0"/>
              <a:t>•    Connecting buttons</a:t>
            </a:r>
          </a:p>
          <a:p>
            <a:pPr marL="0" indent="0">
              <a:buNone/>
            </a:pPr>
            <a:r>
              <a:rPr lang="en-US" sz="900" b="1" dirty="0" smtClean="0"/>
              <a:t>•    Connecting potentiometers and voltage dividers</a:t>
            </a:r>
          </a:p>
          <a:p>
            <a:pPr marL="0" indent="0">
              <a:buNone/>
            </a:pPr>
            <a:r>
              <a:rPr lang="en-US" sz="900" b="1" dirty="0" smtClean="0"/>
              <a:t>•    Reading buttons and </a:t>
            </a:r>
            <a:r>
              <a:rPr lang="en-US" sz="900" b="1" dirty="0" err="1" smtClean="0"/>
              <a:t>debouncing</a:t>
            </a:r>
            <a:endParaRPr lang="en-US" sz="900" b="1" dirty="0" smtClean="0"/>
          </a:p>
          <a:p>
            <a:pPr marL="0" indent="0">
              <a:buNone/>
            </a:pPr>
            <a:r>
              <a:rPr lang="en-US" sz="900" b="1" dirty="0" smtClean="0"/>
              <a:t>•    Reading potentiometers</a:t>
            </a:r>
          </a:p>
          <a:p>
            <a:pPr marL="0" indent="0">
              <a:buNone/>
            </a:pPr>
            <a:r>
              <a:rPr lang="en-US" sz="900" b="1" dirty="0"/>
              <a:t>Lesson </a:t>
            </a:r>
            <a:r>
              <a:rPr lang="en-US" sz="900" b="1" dirty="0" smtClean="0"/>
              <a:t>14 </a:t>
            </a:r>
            <a:r>
              <a:rPr lang="en-US" sz="900" b="1" dirty="0" smtClean="0"/>
              <a:t>– </a:t>
            </a:r>
            <a:r>
              <a:rPr lang="en-US" sz="900" b="1" dirty="0"/>
              <a:t>Connecting </a:t>
            </a:r>
            <a:r>
              <a:rPr lang="en-US" sz="900" b="1" dirty="0" smtClean="0"/>
              <a:t>more sensors </a:t>
            </a:r>
            <a:r>
              <a:rPr lang="en-US" sz="900" b="1" dirty="0"/>
              <a:t>[Time permitting]</a:t>
            </a:r>
          </a:p>
          <a:p>
            <a:pPr marL="0" indent="0">
              <a:buNone/>
            </a:pPr>
            <a:r>
              <a:rPr lang="en-US" sz="900" b="1" dirty="0"/>
              <a:t>•    Connecting </a:t>
            </a:r>
            <a:r>
              <a:rPr lang="en-US" sz="900" b="1" dirty="0" smtClean="0"/>
              <a:t>I2C sensors and </a:t>
            </a:r>
            <a:r>
              <a:rPr lang="en-US" sz="900" b="1" dirty="0" err="1" smtClean="0"/>
              <a:t>photoresistors</a:t>
            </a:r>
            <a:endParaRPr lang="en-US" sz="900" b="1" dirty="0"/>
          </a:p>
          <a:p>
            <a:pPr marL="0" indent="0">
              <a:buNone/>
            </a:pPr>
            <a:r>
              <a:rPr lang="en-US" sz="900" b="1" dirty="0"/>
              <a:t>•    </a:t>
            </a:r>
            <a:r>
              <a:rPr lang="en-US" sz="900" b="1" dirty="0" smtClean="0"/>
              <a:t>Using ESP32 integral touch sensors</a:t>
            </a:r>
            <a:endParaRPr lang="en-US" sz="900" b="1"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OSI/ISO Layered Network Model</a:t>
            </a:r>
            <a:endParaRPr lang="en-US" sz="2800" dirty="0"/>
          </a:p>
        </p:txBody>
      </p:sp>
      <p:sp>
        <p:nvSpPr>
          <p:cNvPr id="3" name="Content Placeholder 2"/>
          <p:cNvSpPr>
            <a:spLocks noGrp="1"/>
          </p:cNvSpPr>
          <p:nvPr>
            <p:ph idx="1"/>
          </p:nvPr>
        </p:nvSpPr>
        <p:spPr>
          <a:xfrm>
            <a:off x="457199" y="914400"/>
            <a:ext cx="8379279" cy="2057400"/>
          </a:xfrm>
        </p:spPr>
        <p:txBody>
          <a:bodyPr>
            <a:normAutofit fontScale="40000" lnSpcReduction="20000"/>
          </a:bodyPr>
          <a:lstStyle/>
          <a:p>
            <a:r>
              <a:rPr lang="en-US" dirty="0"/>
              <a:t>In a </a:t>
            </a:r>
            <a:r>
              <a:rPr lang="en-US" dirty="0" err="1"/>
              <a:t>Quora</a:t>
            </a:r>
            <a:r>
              <a:rPr lang="en-US" dirty="0"/>
              <a:t> post asking about the purpose of the OSI model, </a:t>
            </a:r>
            <a:r>
              <a:rPr lang="en-US" dirty="0" err="1"/>
              <a:t>Vikram</a:t>
            </a:r>
            <a:r>
              <a:rPr lang="en-US" dirty="0"/>
              <a:t> Kumar answered this way:</a:t>
            </a:r>
          </a:p>
          <a:p>
            <a:r>
              <a:rPr lang="en-US" dirty="0"/>
              <a:t>“The purpose of the OSI reference model is to guide vendors and developers so the digital communication products and software programs they create will interoperate, and to facilitate clear comparisons among communications tools.”</a:t>
            </a:r>
          </a:p>
          <a:p>
            <a:r>
              <a:rPr lang="en-US" dirty="0"/>
              <a:t>While some people may argue that the OSI model is obsolete (due to its conceptual nature) and less important than the four layers of the TCP/IP model, Kumar says that “it is difficult to read about networking technology today without seeing references to the OSI model and its layers, because the model’s structure helps to frame discussions of protocols and contrast various technologies.”</a:t>
            </a:r>
          </a:p>
          <a:p>
            <a:r>
              <a:rPr lang="en-US" dirty="0"/>
              <a:t>If you can understand the OSI model and its layers, you can also then understand which protocols and devices can interoperate with each other when new technologies are developed and </a:t>
            </a:r>
            <a:r>
              <a:rPr lang="en-US" dirty="0" smtClean="0"/>
              <a:t>explained.</a:t>
            </a:r>
          </a:p>
          <a:p>
            <a:pPr marL="0" indent="0" algn="r">
              <a:buNone/>
            </a:pPr>
            <a:r>
              <a:rPr lang="en-US" sz="2500" dirty="0" smtClean="0"/>
              <a:t>Source: Network World</a:t>
            </a:r>
            <a:endParaRPr lang="en-US" dirty="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56" y="5268410"/>
            <a:ext cx="8257886" cy="151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900" y="2771775"/>
            <a:ext cx="27485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2771775"/>
            <a:ext cx="3168001"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223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400" dirty="0" smtClean="0"/>
              <a:t>ISO/OSI vs The TCP/IP Model</a:t>
            </a:r>
            <a:endParaRPr lang="en-US" sz="2400" dirty="0"/>
          </a:p>
        </p:txBody>
      </p:sp>
      <p:sp>
        <p:nvSpPr>
          <p:cNvPr id="3" name="Content Placeholder 2"/>
          <p:cNvSpPr>
            <a:spLocks noGrp="1"/>
          </p:cNvSpPr>
          <p:nvPr>
            <p:ph idx="1"/>
          </p:nvPr>
        </p:nvSpPr>
        <p:spPr>
          <a:xfrm>
            <a:off x="221519" y="838200"/>
            <a:ext cx="8465281" cy="2057400"/>
          </a:xfrm>
        </p:spPr>
        <p:txBody>
          <a:bodyPr>
            <a:normAutofit fontScale="62500" lnSpcReduction="20000"/>
          </a:bodyPr>
          <a:lstStyle/>
          <a:p>
            <a:r>
              <a:rPr lang="en-US" dirty="0" smtClean="0"/>
              <a:t>TCP/IP is the data interchange protocol used by the Internet for computer-to-computer (host-to-host) communications</a:t>
            </a:r>
            <a:endParaRPr lang="en-US" dirty="0"/>
          </a:p>
          <a:p>
            <a:r>
              <a:rPr lang="en-US" dirty="0" smtClean="0"/>
              <a:t>It only loosely follows the formal OSI/ISO reference model</a:t>
            </a:r>
          </a:p>
          <a:p>
            <a:r>
              <a:rPr lang="en-US" dirty="0" smtClean="0"/>
              <a:t>Many consider TCP/IP to be a separate model, but this is not entirely true</a:t>
            </a:r>
          </a:p>
          <a:p>
            <a:r>
              <a:rPr lang="en-US" dirty="0" smtClean="0"/>
              <a:t>We will not be studying TCP/IP in depth, but it is important to know that it exists and is the underlying protocol used in all web </a:t>
            </a:r>
            <a:r>
              <a:rPr lang="en-US" dirty="0" err="1" smtClean="0"/>
              <a:t>comms</a:t>
            </a:r>
            <a:endParaRPr lang="en-US" dirty="0" smtClean="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PI testing tutorial: a complete guide for beginner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19" y="3041651"/>
            <a:ext cx="3817585"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041651"/>
            <a:ext cx="4966931"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txBox="1">
            <a:spLocks/>
          </p:cNvSpPr>
          <p:nvPr/>
        </p:nvSpPr>
        <p:spPr>
          <a:xfrm>
            <a:off x="612774"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Accurate</a:t>
            </a:r>
            <a:endParaRPr lang="en-US" sz="2400" dirty="0"/>
          </a:p>
        </p:txBody>
      </p:sp>
      <p:sp>
        <p:nvSpPr>
          <p:cNvPr id="14" name="Title 1"/>
          <p:cNvSpPr txBox="1">
            <a:spLocks/>
          </p:cNvSpPr>
          <p:nvPr/>
        </p:nvSpPr>
        <p:spPr>
          <a:xfrm>
            <a:off x="5037752"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Inaccurate</a:t>
            </a:r>
            <a:endParaRPr lang="en-US" sz="2400" dirty="0"/>
          </a:p>
        </p:txBody>
      </p:sp>
    </p:spTree>
    <p:extLst>
      <p:ext uri="{BB962C8B-B14F-4D97-AF65-F5344CB8AC3E}">
        <p14:creationId xmlns:p14="http://schemas.microsoft.com/office/powerpoint/2010/main" val="504333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Formal End of Lesson </a:t>
            </a:r>
            <a:r>
              <a:rPr lang="en-US" sz="3200" dirty="0"/>
              <a:t>7</a:t>
            </a:r>
          </a:p>
        </p:txBody>
      </p:sp>
      <p:sp>
        <p:nvSpPr>
          <p:cNvPr id="3" name="Content Placeholder 2"/>
          <p:cNvSpPr>
            <a:spLocks noGrp="1"/>
          </p:cNvSpPr>
          <p:nvPr>
            <p:ph idx="1"/>
          </p:nvPr>
        </p:nvSpPr>
        <p:spPr>
          <a:xfrm>
            <a:off x="457200" y="990600"/>
            <a:ext cx="8229600" cy="5105400"/>
          </a:xfrm>
        </p:spPr>
        <p:txBody>
          <a:bodyPr>
            <a:normAutofit/>
          </a:bodyPr>
          <a:lstStyle/>
          <a:p>
            <a:pPr marL="0" indent="0">
              <a:buNone/>
            </a:pPr>
            <a:r>
              <a:rPr lang="en-US" b="1" dirty="0" smtClean="0"/>
              <a:t>In next week’s exciting episode</a:t>
            </a:r>
          </a:p>
          <a:p>
            <a:r>
              <a:rPr lang="en-US" sz="2000" b="1" dirty="0"/>
              <a:t>Microcontroller board power requirements</a:t>
            </a:r>
          </a:p>
          <a:p>
            <a:r>
              <a:rPr lang="en-US" sz="2000" b="1" dirty="0" smtClean="0"/>
              <a:t>Board </a:t>
            </a:r>
            <a:r>
              <a:rPr lang="en-US" sz="2000" b="1" dirty="0"/>
              <a:t>power input </a:t>
            </a:r>
            <a:r>
              <a:rPr lang="en-US" sz="2000" b="1" dirty="0" smtClean="0"/>
              <a:t>options and grounding</a:t>
            </a:r>
            <a:endParaRPr lang="en-US" sz="2000" b="1" dirty="0"/>
          </a:p>
          <a:p>
            <a:r>
              <a:rPr lang="en-US" sz="2000" b="1" dirty="0" smtClean="0"/>
              <a:t>Components </a:t>
            </a:r>
            <a:r>
              <a:rPr lang="en-US" sz="2000" b="1" dirty="0"/>
              <a:t>with different voltage requirements – level shifting</a:t>
            </a:r>
          </a:p>
          <a:p>
            <a:r>
              <a:rPr lang="en-US" sz="2000" b="1" dirty="0" smtClean="0"/>
              <a:t>External </a:t>
            </a:r>
            <a:r>
              <a:rPr lang="en-US" sz="2000" b="1" dirty="0"/>
              <a:t>power circuit design</a:t>
            </a:r>
          </a:p>
          <a:p>
            <a:r>
              <a:rPr lang="en-US" sz="2000" b="1" dirty="0" smtClean="0"/>
              <a:t>Connecting </a:t>
            </a:r>
            <a:r>
              <a:rPr lang="en-US" sz="2000" b="1" dirty="0"/>
              <a:t>and using transistors</a:t>
            </a:r>
          </a:p>
          <a:p>
            <a:r>
              <a:rPr lang="en-US" sz="2000" b="1" dirty="0" smtClean="0"/>
              <a:t>Pulse </a:t>
            </a:r>
            <a:r>
              <a:rPr lang="en-US" sz="2000" b="1" dirty="0"/>
              <a:t>width modulation and signal generation</a:t>
            </a:r>
          </a:p>
          <a:p>
            <a:r>
              <a:rPr lang="en-US" sz="2000" b="1" dirty="0" smtClean="0"/>
              <a:t>Connecting </a:t>
            </a:r>
            <a:r>
              <a:rPr lang="en-US" sz="2000" b="1" dirty="0"/>
              <a:t>and using buzzers – Class Sketch #</a:t>
            </a:r>
            <a:r>
              <a:rPr lang="en-US" sz="2000" b="1" dirty="0" smtClean="0"/>
              <a:t>3</a:t>
            </a:r>
            <a:endParaRPr lang="en-US" sz="2000" b="1" dirty="0"/>
          </a:p>
        </p:txBody>
      </p:sp>
      <p:sp>
        <p:nvSpPr>
          <p:cNvPr id="4" name="Title 1"/>
          <p:cNvSpPr txBox="1">
            <a:spLocks/>
          </p:cNvSpPr>
          <p:nvPr/>
        </p:nvSpPr>
        <p:spPr>
          <a:xfrm>
            <a:off x="381000" y="5867400"/>
            <a:ext cx="8458200"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i="1" dirty="0" smtClean="0">
                <a:solidFill>
                  <a:srgbClr val="FFFF00"/>
                </a:solidFill>
              </a:rPr>
              <a:t>Don’t forget to return your USB drives!</a:t>
            </a:r>
            <a:endParaRPr lang="en-US" sz="2800" i="1" dirty="0">
              <a:solidFill>
                <a:srgbClr val="FFFF00"/>
              </a:solidFill>
            </a:endParaRPr>
          </a:p>
        </p:txBody>
      </p:sp>
    </p:spTree>
    <p:extLst>
      <p:ext uri="{BB962C8B-B14F-4D97-AF65-F5344CB8AC3E}">
        <p14:creationId xmlns:p14="http://schemas.microsoft.com/office/powerpoint/2010/main" val="3094806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563562"/>
          </a:xfrm>
        </p:spPr>
        <p:txBody>
          <a:bodyPr/>
          <a:lstStyle/>
          <a:p>
            <a:r>
              <a:rPr lang="en-US" b="1" dirty="0" smtClean="0">
                <a:latin typeface="Arial" panose="020B0604020202020204" pitchFamily="34" charset="0"/>
                <a:cs typeface="Arial" panose="020B0604020202020204" pitchFamily="34" charset="0"/>
              </a:rPr>
              <a:t>Lesson </a:t>
            </a:r>
            <a:r>
              <a:rPr lang="en-US" b="1" dirty="0" smtClean="0">
                <a:latin typeface="Arial" panose="020B0604020202020204" pitchFamily="34" charset="0"/>
                <a:cs typeface="Arial" panose="020B0604020202020204" pitchFamily="34" charset="0"/>
              </a:rPr>
              <a:t>7 and 8 </a:t>
            </a:r>
            <a:r>
              <a:rPr lang="en-US" b="1" dirty="0" smtClean="0">
                <a:latin typeface="Arial" panose="020B0604020202020204" pitchFamily="34" charset="0"/>
                <a:cs typeface="Arial" panose="020B0604020202020204" pitchFamily="34" charset="0"/>
              </a:rPr>
              <a:t>– Connections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0"/>
            <a:ext cx="8686800" cy="5638800"/>
          </a:xfrm>
        </p:spPr>
        <p:txBody>
          <a:bodyPr anchor="ctr">
            <a:noAutofit/>
          </a:bodyPr>
          <a:lstStyle/>
          <a:p>
            <a:r>
              <a:rPr lang="en-US" sz="2000" b="1" dirty="0" smtClean="0"/>
              <a:t>Grounding</a:t>
            </a:r>
          </a:p>
          <a:p>
            <a:r>
              <a:rPr lang="en-US" sz="2000" b="1" dirty="0" smtClean="0"/>
              <a:t>ESD </a:t>
            </a:r>
            <a:r>
              <a:rPr lang="en-US" sz="2000" b="1" dirty="0" smtClean="0"/>
              <a:t>Safety</a:t>
            </a:r>
          </a:p>
          <a:p>
            <a:r>
              <a:rPr lang="en-US" sz="2000" b="1" dirty="0" smtClean="0"/>
              <a:t>Breadboard Wiring</a:t>
            </a:r>
            <a:endParaRPr lang="en-US" sz="2000" b="1" dirty="0" smtClean="0"/>
          </a:p>
          <a:p>
            <a:r>
              <a:rPr lang="en-US" sz="2000" b="1" dirty="0" smtClean="0"/>
              <a:t>Schematic Diagrams</a:t>
            </a:r>
            <a:endParaRPr lang="en-US" sz="2000" b="1" dirty="0"/>
          </a:p>
          <a:p>
            <a:r>
              <a:rPr lang="en-US" sz="2000" b="1" dirty="0" smtClean="0"/>
              <a:t>Resistors</a:t>
            </a:r>
          </a:p>
          <a:p>
            <a:r>
              <a:rPr lang="en-US" sz="2000" b="1" dirty="0" smtClean="0"/>
              <a:t>Measuring Resistance</a:t>
            </a:r>
            <a:endParaRPr lang="en-US" sz="2000" b="1" dirty="0" smtClean="0"/>
          </a:p>
          <a:p>
            <a:r>
              <a:rPr lang="en-US" sz="2000" b="1" dirty="0" smtClean="0"/>
              <a:t>LEDs</a:t>
            </a:r>
            <a:endParaRPr lang="en-US" sz="2000" b="1" dirty="0"/>
          </a:p>
          <a:p>
            <a:r>
              <a:rPr lang="en-US" sz="2000" b="1" dirty="0" smtClean="0"/>
              <a:t>Powering LEDs – Ballast and Dropping Resistors</a:t>
            </a:r>
          </a:p>
          <a:p>
            <a:r>
              <a:rPr lang="en-US" sz="2000" b="1" dirty="0" smtClean="0"/>
              <a:t>Connecting LEDs to Microcontrollers</a:t>
            </a:r>
          </a:p>
          <a:p>
            <a:r>
              <a:rPr lang="en-US" sz="2000" b="1" dirty="0" smtClean="0"/>
              <a:t>Parts of an Arduino Sketch</a:t>
            </a:r>
          </a:p>
          <a:p>
            <a:r>
              <a:rPr lang="en-US" sz="2000" b="1" dirty="0" err="1"/>
              <a:t>WiFi</a:t>
            </a:r>
            <a:r>
              <a:rPr lang="en-US" sz="2000" b="1" dirty="0"/>
              <a:t> Kit 32 Specifications Review - </a:t>
            </a:r>
            <a:r>
              <a:rPr lang="en-US" sz="2000" b="1" dirty="0" smtClean="0"/>
              <a:t>Ampacity</a:t>
            </a:r>
          </a:p>
          <a:p>
            <a:r>
              <a:rPr lang="en-US" sz="2000" b="1" dirty="0" smtClean="0"/>
              <a:t>Let There Be Light – Class Sketch #2</a:t>
            </a:r>
            <a:endParaRPr lang="en-US" sz="2000" b="1" dirty="0"/>
          </a:p>
          <a:p>
            <a:r>
              <a:rPr lang="en-US" sz="2000" b="1" dirty="0" smtClean="0"/>
              <a:t>History </a:t>
            </a:r>
            <a:r>
              <a:rPr lang="en-US" sz="2000" b="1" dirty="0"/>
              <a:t>of Telecommunications and </a:t>
            </a:r>
            <a:r>
              <a:rPr lang="en-US" sz="2000" b="1" dirty="0" smtClean="0"/>
              <a:t>Networking P2</a:t>
            </a:r>
            <a:br>
              <a:rPr lang="en-US" sz="2000" b="1" dirty="0" smtClean="0"/>
            </a:br>
            <a:r>
              <a:rPr lang="en-US" sz="2000" b="1" dirty="0" smtClean="0"/>
              <a:t>(Time Permitting)</a:t>
            </a:r>
            <a:endParaRPr lang="en-US" sz="2000" b="1"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152400"/>
            <a:ext cx="8734926" cy="563562"/>
          </a:xfrm>
        </p:spPr>
        <p:txBody>
          <a:bodyPr>
            <a:noAutofit/>
          </a:bodyPr>
          <a:lstStyle/>
          <a:p>
            <a:r>
              <a:rPr lang="en-US" sz="3200" b="1" dirty="0" smtClean="0"/>
              <a:t>Grounding – What is a Ground?</a:t>
            </a:r>
            <a:endParaRPr lang="en-US" sz="3200" b="1" dirty="0"/>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46" y="923925"/>
            <a:ext cx="35718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746" y="2745086"/>
            <a:ext cx="2895600" cy="2360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362200" y="5276617"/>
            <a:ext cx="1905000" cy="1323439"/>
          </a:xfrm>
          <a:prstGeom prst="rect">
            <a:avLst/>
          </a:prstGeom>
        </p:spPr>
        <p:txBody>
          <a:bodyPr wrap="square">
            <a:spAutoFit/>
          </a:bodyPr>
          <a:lstStyle/>
          <a:p>
            <a:r>
              <a:rPr lang="en-US" sz="1600" dirty="0" smtClean="0">
                <a:solidFill>
                  <a:schemeClr val="bg1"/>
                </a:solidFill>
              </a:rPr>
              <a:t>https://www.allaboutcircuits.com/technical-articles/an-introduction-to-ground/</a:t>
            </a:r>
            <a:endParaRPr lang="en-US" sz="1600" dirty="0">
              <a:solidFill>
                <a:schemeClr val="bg1"/>
              </a:solidFill>
            </a:endParaRPr>
          </a:p>
        </p:txBody>
      </p:sp>
      <p:sp>
        <p:nvSpPr>
          <p:cNvPr id="9" name="Rectangle 8"/>
          <p:cNvSpPr/>
          <p:nvPr/>
        </p:nvSpPr>
        <p:spPr>
          <a:xfrm>
            <a:off x="4267200" y="838200"/>
            <a:ext cx="4572000" cy="3693319"/>
          </a:xfrm>
          <a:prstGeom prst="rect">
            <a:avLst/>
          </a:prstGeom>
        </p:spPr>
        <p:txBody>
          <a:bodyPr>
            <a:spAutoFit/>
          </a:bodyPr>
          <a:lstStyle/>
          <a:p>
            <a:r>
              <a:rPr lang="en-US" dirty="0">
                <a:solidFill>
                  <a:schemeClr val="bg1"/>
                </a:solidFill>
                <a:latin typeface="Arial" panose="020B0604020202020204" pitchFamily="34" charset="0"/>
                <a:cs typeface="Arial" panose="020B0604020202020204" pitchFamily="34" charset="0"/>
              </a:rPr>
              <a:t>In electronics and electrical engineering, it is by convention we define a point in a circuit as a reference point. This reference point is known as ground (or GND) and carries a voltage of 0V. </a:t>
            </a:r>
            <a:r>
              <a:rPr lang="en-US" dirty="0">
                <a:solidFill>
                  <a:srgbClr val="FFFF00"/>
                </a:solidFill>
                <a:latin typeface="Arial" panose="020B0604020202020204" pitchFamily="34" charset="0"/>
                <a:cs typeface="Arial" panose="020B0604020202020204" pitchFamily="34" charset="0"/>
              </a:rPr>
              <a:t>Voltage measurements are relative measurements</a:t>
            </a:r>
            <a:r>
              <a:rPr lang="en-US" dirty="0">
                <a:solidFill>
                  <a:schemeClr val="bg1"/>
                </a:solidFill>
                <a:latin typeface="Arial" panose="020B0604020202020204" pitchFamily="34" charset="0"/>
                <a:cs typeface="Arial" panose="020B0604020202020204" pitchFamily="34" charset="0"/>
              </a:rPr>
              <a:t>. That is, a voltage measurement must be compared to another point in the circuit. If it is not, the measurement is meaningless.</a:t>
            </a:r>
          </a:p>
          <a:p>
            <a:r>
              <a:rPr lang="en-US" dirty="0">
                <a:solidFill>
                  <a:schemeClr val="bg1"/>
                </a:solidFill>
                <a:latin typeface="Arial" panose="020B0604020202020204" pitchFamily="34" charset="0"/>
                <a:cs typeface="Arial" panose="020B0604020202020204" pitchFamily="34" charset="0"/>
              </a:rPr>
              <a:t>The ground reference point is often, but not always—more on this later—represented by a standard </a:t>
            </a:r>
            <a:r>
              <a:rPr lang="en-US" dirty="0" smtClean="0">
                <a:solidFill>
                  <a:schemeClr val="bg1"/>
                </a:solidFill>
                <a:latin typeface="Arial" panose="020B0604020202020204" pitchFamily="34" charset="0"/>
                <a:cs typeface="Arial" panose="020B0604020202020204" pitchFamily="34" charset="0"/>
              </a:rPr>
              <a:t>(earth) ground </a:t>
            </a:r>
            <a:r>
              <a:rPr lang="en-US" dirty="0">
                <a:solidFill>
                  <a:schemeClr val="bg1"/>
                </a:solidFill>
                <a:latin typeface="Arial" panose="020B0604020202020204" pitchFamily="34" charset="0"/>
                <a:cs typeface="Arial" panose="020B0604020202020204" pitchFamily="34" charset="0"/>
              </a:rPr>
              <a:t>symbol.</a:t>
            </a:r>
          </a:p>
          <a:p>
            <a:endParaRPr lang="en-US" dirty="0">
              <a:solidFill>
                <a:schemeClr val="bg1"/>
              </a:solidFill>
              <a:latin typeface="Arial" panose="020B0604020202020204" pitchFamily="34" charset="0"/>
              <a:cs typeface="Arial" panose="020B0604020202020204" pitchFamily="34" charset="0"/>
            </a:endParaRP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954294"/>
            <a:ext cx="4419600" cy="1670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6362" y="5209869"/>
            <a:ext cx="981694" cy="141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8055" y="5209869"/>
            <a:ext cx="997945" cy="142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4038600" y="4249331"/>
            <a:ext cx="4953000" cy="646331"/>
          </a:xfrm>
          <a:prstGeom prst="rect">
            <a:avLst/>
          </a:prstGeom>
          <a:ln w="19050">
            <a:solidFill>
              <a:srgbClr val="FFFF00"/>
            </a:solidFill>
          </a:ln>
        </p:spPr>
        <p:txBody>
          <a:bodyPr wrap="square">
            <a:spAutoFit/>
          </a:bodyPr>
          <a:lstStyle/>
          <a:p>
            <a:r>
              <a:rPr lang="en-US" b="1" dirty="0" smtClean="0">
                <a:solidFill>
                  <a:srgbClr val="FFFF00"/>
                </a:solidFill>
                <a:latin typeface="Arial" panose="020B0604020202020204" pitchFamily="34" charset="0"/>
                <a:cs typeface="Arial" panose="020B0604020202020204" pitchFamily="34" charset="0"/>
              </a:rPr>
              <a:t>In DC circuits, the ground path is the return path to the power source</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497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152400"/>
            <a:ext cx="8734926" cy="563562"/>
          </a:xfrm>
        </p:spPr>
        <p:txBody>
          <a:bodyPr>
            <a:noAutofit/>
          </a:bodyPr>
          <a:lstStyle/>
          <a:p>
            <a:r>
              <a:rPr lang="en-US" sz="3200" b="1" dirty="0" smtClean="0"/>
              <a:t>Grounding – Earth Ground</a:t>
            </a:r>
            <a:endParaRPr lang="en-US" sz="3200" b="1" dirty="0"/>
          </a:p>
        </p:txBody>
      </p:sp>
      <p:sp>
        <p:nvSpPr>
          <p:cNvPr id="8" name="Rectangle 7"/>
          <p:cNvSpPr/>
          <p:nvPr/>
        </p:nvSpPr>
        <p:spPr>
          <a:xfrm>
            <a:off x="133350" y="6489088"/>
            <a:ext cx="3962400" cy="230832"/>
          </a:xfrm>
          <a:prstGeom prst="rect">
            <a:avLst/>
          </a:prstGeom>
        </p:spPr>
        <p:txBody>
          <a:bodyPr wrap="square">
            <a:spAutoFit/>
          </a:bodyPr>
          <a:lstStyle/>
          <a:p>
            <a:r>
              <a:rPr lang="en-US" sz="900" dirty="0" smtClean="0">
                <a:solidFill>
                  <a:schemeClr val="bg1"/>
                </a:solidFill>
              </a:rPr>
              <a:t>https://www.allaboutcircuits.com/technical-articles/an-introduction-to-ground/</a:t>
            </a:r>
            <a:endParaRPr lang="en-US" sz="900" dirty="0">
              <a:solidFill>
                <a:schemeClr val="bg1"/>
              </a:solidFill>
            </a:endParaRPr>
          </a:p>
        </p:txBody>
      </p:sp>
      <p:sp>
        <p:nvSpPr>
          <p:cNvPr id="9" name="Rectangle 8"/>
          <p:cNvSpPr/>
          <p:nvPr/>
        </p:nvSpPr>
        <p:spPr>
          <a:xfrm>
            <a:off x="4229100" y="779943"/>
            <a:ext cx="4648200" cy="5262979"/>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Earth ground is exactly as it sounds. It's a ground physically (and electrically) connected to earth via a conductive material such as copper, aluminum, or an aluminum alloy.</a:t>
            </a:r>
          </a:p>
          <a:p>
            <a:r>
              <a:rPr lang="en-US" sz="1600" dirty="0">
                <a:solidFill>
                  <a:schemeClr val="bg1"/>
                </a:solidFill>
                <a:latin typeface="Arial" panose="020B0604020202020204" pitchFamily="34" charset="0"/>
                <a:cs typeface="Arial" panose="020B0604020202020204" pitchFamily="34" charset="0"/>
              </a:rPr>
              <a:t>A true earth ground, as defined by the National Electrical Code (NEC), consists of a conductive pipe, or rod, physically driven into the earth to a minimum depth of 8 feet.</a:t>
            </a:r>
          </a:p>
          <a:p>
            <a:r>
              <a:rPr lang="en-US" sz="1600" dirty="0">
                <a:solidFill>
                  <a:schemeClr val="bg1"/>
                </a:solidFill>
                <a:latin typeface="Arial" panose="020B0604020202020204" pitchFamily="34" charset="0"/>
                <a:cs typeface="Arial" panose="020B0604020202020204" pitchFamily="34" charset="0"/>
              </a:rPr>
              <a:t>The earth provides an electrically neutral body, and due to the earth's virtually infinite state of neutrality, it is immune to electrical wavering. It should be noted, however, that "earth being immune to electrical wavering" is, in fact, a generalization. In reality, earth ground is quite the complex subject given all variables and materials that make up the earth. And, earth's electrical potential does indeed experience some isolated areas of varying due to events such as lightning hits, as an example. Power poles, those that are strung throughout neighborhoods, are also connected to ground.</a:t>
            </a:r>
          </a:p>
        </p:txBody>
      </p:sp>
      <p:pic>
        <p:nvPicPr>
          <p:cNvPr id="1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779943"/>
            <a:ext cx="1566647" cy="223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15" y="751368"/>
            <a:ext cx="2071285" cy="226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15" y="3095624"/>
            <a:ext cx="3790332" cy="3372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667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2800" b="1" dirty="0" smtClean="0"/>
              <a:t>Electrostatic Discharge – The Phantom Menace</a:t>
            </a:r>
            <a:endParaRPr lang="en-US" sz="28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4443830" y="1074474"/>
            <a:ext cx="4547769" cy="32191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prstClr val="white"/>
                </a:solidFill>
              </a:rPr>
              <a:t>Integrated circuits (ICs) are notorious for being ultra vulnerable to ESD events. Grounded mats (referred to as ESD mats), grounded chairs, and wrist straps provide adequate ESD protection for your ICs by grounding you—thus discharging any static you may have on your body—prior to touching any sensitive components. Most engineers and technicians also wear ESD-safe jackets when working with PCBs and ICs for added protection against possibly damaging components and equipment.</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383240"/>
            <a:ext cx="2895600" cy="2322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81600"/>
            <a:ext cx="1993631" cy="150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74474"/>
            <a:ext cx="3986631" cy="4030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181600"/>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467598" y="4574923"/>
            <a:ext cx="1485899" cy="1938992"/>
          </a:xfrm>
          <a:prstGeom prst="rect">
            <a:avLst/>
          </a:prstGeom>
        </p:spPr>
        <p:txBody>
          <a:bodyPr wrap="square">
            <a:spAutoFit/>
          </a:bodyPr>
          <a:lstStyle/>
          <a:p>
            <a:r>
              <a:rPr lang="en-US" sz="2000" b="1" dirty="0" err="1" smtClean="0">
                <a:solidFill>
                  <a:srgbClr val="FFFF00"/>
                </a:solidFill>
                <a:latin typeface="Arial" panose="020B0604020202020204" pitchFamily="34" charset="0"/>
                <a:cs typeface="Arial" panose="020B0604020202020204" pitchFamily="34" charset="0"/>
              </a:rPr>
              <a:t>WiFi</a:t>
            </a:r>
            <a:r>
              <a:rPr lang="en-US" sz="2000" b="1" dirty="0" smtClean="0">
                <a:solidFill>
                  <a:srgbClr val="FFFF00"/>
                </a:solidFill>
                <a:latin typeface="Arial" panose="020B0604020202020204" pitchFamily="34" charset="0"/>
                <a:cs typeface="Arial" panose="020B0604020202020204" pitchFamily="34" charset="0"/>
              </a:rPr>
              <a:t> chips on dev boards are prone to static damage!!!</a:t>
            </a:r>
            <a:endParaRPr lang="en-US" sz="20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5696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53" y="4892099"/>
            <a:ext cx="5719762" cy="190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0"/>
            <a:ext cx="7254240" cy="533400"/>
          </a:xfrm>
        </p:spPr>
        <p:txBody>
          <a:bodyPr>
            <a:noAutofit/>
          </a:bodyPr>
          <a:lstStyle/>
          <a:p>
            <a:r>
              <a:rPr lang="en-US" sz="2800" b="1" dirty="0" smtClean="0"/>
              <a:t>Breadboard Wiring</a:t>
            </a:r>
            <a:endParaRPr lang="en-US" sz="28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76200" y="619125"/>
            <a:ext cx="2552746" cy="410527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800" b="1" dirty="0" smtClean="0">
                <a:solidFill>
                  <a:prstClr val="white"/>
                </a:solidFill>
              </a:rPr>
              <a:t>A breadboard typically consists of four outside rails. These rails are actually continuous metal strips, connecting all “points” along that rail together to form a continuous “rail” [common electrical connection.]</a:t>
            </a:r>
          </a:p>
          <a:p>
            <a:pPr marL="285750" indent="-285750" algn="l">
              <a:buFont typeface="Arial" panose="020B0604020202020204" pitchFamily="34" charset="0"/>
              <a:buChar char="•"/>
            </a:pPr>
            <a:r>
              <a:rPr lang="en-US" sz="1800" b="1" dirty="0" smtClean="0">
                <a:solidFill>
                  <a:prstClr val="white"/>
                </a:solidFill>
              </a:rPr>
              <a:t>Breadboards also have a number of smaller inside groups of connection points. These are “mini-rails” which are oriented perpendicular to the outside rails for connecting components. </a:t>
            </a:r>
            <a:endParaRPr lang="en-US" sz="1800" b="1" dirty="0">
              <a:solidFill>
                <a:prstClr val="white"/>
              </a:solidFill>
            </a:endParaRPr>
          </a:p>
          <a:p>
            <a:pPr marL="285750" indent="-285750" algn="l">
              <a:buFont typeface="Arial" panose="020B0604020202020204" pitchFamily="34" charset="0"/>
              <a:buChar char="•"/>
            </a:pPr>
            <a:r>
              <a:rPr lang="en-US" sz="1800" b="1" dirty="0" smtClean="0">
                <a:solidFill>
                  <a:prstClr val="white"/>
                </a:solidFill>
              </a:rPr>
              <a:t>There is a cente</a:t>
            </a:r>
            <a:r>
              <a:rPr lang="en-US" sz="1800" b="1" dirty="0" smtClean="0">
                <a:solidFill>
                  <a:prstClr val="white"/>
                </a:solidFill>
              </a:rPr>
              <a:t>r gap spaced to allow the pins of a Dual Inline Plug (DIP) semiconductor chip or microcontroller to sit across the gap.</a:t>
            </a:r>
          </a:p>
          <a:p>
            <a:pPr marL="285750" indent="-285750" algn="l">
              <a:buFont typeface="Arial" panose="020B0604020202020204" pitchFamily="34" charset="0"/>
              <a:buChar char="•"/>
            </a:pPr>
            <a:r>
              <a:rPr lang="en-US" sz="1800" b="1" dirty="0" smtClean="0">
                <a:solidFill>
                  <a:prstClr val="white"/>
                </a:solidFill>
              </a:rPr>
              <a:t>Once installed, the pins of the chip or board are electrically connected to the other pins in the same row. </a:t>
            </a:r>
          </a:p>
          <a:p>
            <a:pPr marL="285750" indent="-285750" algn="l">
              <a:buFont typeface="Arial" panose="020B0604020202020204" pitchFamily="34" charset="0"/>
              <a:buChar char="•"/>
            </a:pPr>
            <a:r>
              <a:rPr lang="en-US" sz="1800" b="1" dirty="0" smtClean="0">
                <a:solidFill>
                  <a:prstClr val="white"/>
                </a:solidFill>
              </a:rPr>
              <a:t>Jumper wires can then be connected to and between these pins to wire up the chip or controller.</a:t>
            </a:r>
            <a:endParaRPr lang="en-US" sz="1800" b="1" dirty="0">
              <a:solidFill>
                <a:prstClr val="white"/>
              </a:solidFill>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523" y="189308"/>
            <a:ext cx="2533227" cy="423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8945" y="2510849"/>
            <a:ext cx="387663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0847" y="4419600"/>
            <a:ext cx="3547903"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2847975" y="619125"/>
            <a:ext cx="3581400" cy="1815882"/>
          </a:xfrm>
          <a:prstGeom prst="rect">
            <a:avLst/>
          </a:prstGeom>
          <a:ln w="19050">
            <a:solidFill>
              <a:srgbClr val="FFFF00"/>
            </a:solidFill>
          </a:ln>
        </p:spPr>
        <p:txBody>
          <a:bodyPr wrap="square">
            <a:spAutoFit/>
          </a:bodyPr>
          <a:lstStyle/>
          <a:p>
            <a:pPr marL="342900" indent="-342900">
              <a:buFont typeface="Arial" panose="020B0604020202020204" pitchFamily="34" charset="0"/>
              <a:buChar char="•"/>
            </a:pPr>
            <a:r>
              <a:rPr lang="en-US" sz="1600" b="1" dirty="0" smtClean="0">
                <a:solidFill>
                  <a:srgbClr val="FFFF00"/>
                </a:solidFill>
                <a:latin typeface="Arial" panose="020B0604020202020204" pitchFamily="34" charset="0"/>
                <a:cs typeface="Arial" panose="020B0604020202020204" pitchFamily="34" charset="0"/>
              </a:rPr>
              <a:t>Vertical pins are connected together</a:t>
            </a:r>
          </a:p>
          <a:p>
            <a:pPr marL="342900" indent="-342900">
              <a:buFont typeface="Arial" panose="020B0604020202020204" pitchFamily="34" charset="0"/>
              <a:buChar char="•"/>
            </a:pPr>
            <a:r>
              <a:rPr lang="en-US" sz="1600" b="1" dirty="0" smtClean="0">
                <a:solidFill>
                  <a:srgbClr val="FFFF00"/>
                </a:solidFill>
                <a:latin typeface="Arial" panose="020B0604020202020204" pitchFamily="34" charset="0"/>
                <a:cs typeface="Arial" panose="020B0604020202020204" pitchFamily="34" charset="0"/>
              </a:rPr>
              <a:t>Horizontal pins are connected together</a:t>
            </a:r>
          </a:p>
          <a:p>
            <a:pPr marL="342900" indent="-342900">
              <a:buFont typeface="Arial" panose="020B0604020202020204" pitchFamily="34" charset="0"/>
              <a:buChar char="•"/>
            </a:pPr>
            <a:r>
              <a:rPr lang="en-US" sz="1600" b="1" dirty="0" smtClean="0">
                <a:solidFill>
                  <a:srgbClr val="FFFF00"/>
                </a:solidFill>
                <a:latin typeface="Arial" panose="020B0604020202020204" pitchFamily="34" charset="0"/>
                <a:cs typeface="Arial" panose="020B0604020202020204" pitchFamily="34" charset="0"/>
              </a:rPr>
              <a:t>Vertical and horizontal not connected</a:t>
            </a:r>
          </a:p>
          <a:p>
            <a:pPr marL="342900" indent="-342900">
              <a:buFont typeface="Arial" panose="020B0604020202020204" pitchFamily="34" charset="0"/>
              <a:buChar char="•"/>
            </a:pPr>
            <a:r>
              <a:rPr lang="en-US" sz="1600" b="1" dirty="0" smtClean="0">
                <a:solidFill>
                  <a:srgbClr val="FFFF00"/>
                </a:solidFill>
                <a:latin typeface="Arial" panose="020B0604020202020204" pitchFamily="34" charset="0"/>
                <a:cs typeface="Arial" panose="020B0604020202020204" pitchFamily="34" charset="0"/>
              </a:rPr>
              <a:t>No connections across gap</a:t>
            </a:r>
            <a:endParaRPr lang="en-US" sz="1600" b="1" dirty="0">
              <a:solidFill>
                <a:srgbClr val="FFFF00"/>
              </a:solidFill>
              <a:latin typeface="Arial" panose="020B0604020202020204" pitchFamily="34" charset="0"/>
              <a:cs typeface="Arial" panose="020B0604020202020204" pitchFamily="34" charset="0"/>
            </a:endParaRPr>
          </a:p>
        </p:txBody>
      </p:sp>
      <p:sp>
        <p:nvSpPr>
          <p:cNvPr id="14" name="Rectangle 13"/>
          <p:cNvSpPr/>
          <p:nvPr/>
        </p:nvSpPr>
        <p:spPr>
          <a:xfrm>
            <a:off x="2695575" y="4027185"/>
            <a:ext cx="1028654" cy="784830"/>
          </a:xfrm>
          <a:prstGeom prst="rect">
            <a:avLst/>
          </a:prstGeom>
          <a:solidFill>
            <a:schemeClr val="accent4">
              <a:lumMod val="20000"/>
              <a:lumOff val="80000"/>
            </a:schemeClr>
          </a:solidFill>
          <a:ln w="19050">
            <a:noFill/>
          </a:ln>
        </p:spPr>
        <p:txBody>
          <a:bodyPr wrap="square">
            <a:spAutoFit/>
          </a:bodyPr>
          <a:lstStyle/>
          <a:p>
            <a:r>
              <a:rPr lang="en-US" sz="900" b="1" dirty="0" smtClean="0">
                <a:latin typeface="Arial" panose="020B0604020202020204" pitchFamily="34" charset="0"/>
                <a:cs typeface="Arial" panose="020B0604020202020204" pitchFamily="34" charset="0"/>
              </a:rPr>
              <a:t>A bus or a rail, means same thing, connected together</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3866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2800" b="1" dirty="0" smtClean="0"/>
              <a:t>Electrostatic Discharge – </a:t>
            </a:r>
            <a:r>
              <a:rPr lang="en-US" sz="2800" b="1" dirty="0" smtClean="0"/>
              <a:t>MC Protection</a:t>
            </a:r>
            <a:endParaRPr lang="en-US" sz="28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233453" y="838200"/>
            <a:ext cx="8534399" cy="20574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smtClean="0">
                <a:solidFill>
                  <a:prstClr val="white"/>
                </a:solidFill>
              </a:rPr>
              <a:t>Large charges need large grounds, but small charges only need small grounds. Metal the mass of a quarter is sufficient protection for most sensitive electronics, though </a:t>
            </a:r>
            <a:r>
              <a:rPr lang="en-US" sz="1800" b="1" dirty="0" smtClean="0">
                <a:solidFill>
                  <a:prstClr val="white"/>
                </a:solidFill>
              </a:rPr>
              <a:t>bigger is better and earth </a:t>
            </a:r>
            <a:r>
              <a:rPr lang="en-US" sz="1800" b="1" dirty="0" smtClean="0">
                <a:solidFill>
                  <a:prstClr val="white"/>
                </a:solidFill>
              </a:rPr>
              <a:t>ground is always best. The easiest place to find and attach such metal to a dev board is to just plug it into a breadboard. For particularly sensitive boards (which is us), it may be necessary to “permanently” connect the board ground to one or both of the ground busses on the breadboard. See diagram, above, for how to do this with the </a:t>
            </a:r>
            <a:r>
              <a:rPr lang="en-US" sz="1800" b="1" dirty="0" err="1" smtClean="0">
                <a:solidFill>
                  <a:prstClr val="white"/>
                </a:solidFill>
              </a:rPr>
              <a:t>WiFi</a:t>
            </a:r>
            <a:r>
              <a:rPr lang="en-US" sz="1800" b="1" dirty="0" smtClean="0">
                <a:solidFill>
                  <a:prstClr val="white"/>
                </a:solidFill>
              </a:rPr>
              <a:t> Dev Kit 32</a:t>
            </a:r>
            <a:endParaRPr lang="en-US" sz="1800" b="1" dirty="0">
              <a:solidFill>
                <a:prstClr val="white"/>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67" y="2895600"/>
            <a:ext cx="8200485" cy="3124200"/>
          </a:xfrm>
          <a:prstGeom prst="rect">
            <a:avLst/>
          </a:prstGeom>
        </p:spPr>
      </p:pic>
      <p:sp>
        <p:nvSpPr>
          <p:cNvPr id="12" name="Rectangle 11"/>
          <p:cNvSpPr/>
          <p:nvPr/>
        </p:nvSpPr>
        <p:spPr>
          <a:xfrm>
            <a:off x="152400" y="6095999"/>
            <a:ext cx="8915400" cy="707886"/>
          </a:xfrm>
          <a:prstGeom prst="rect">
            <a:avLst/>
          </a:prstGeom>
        </p:spPr>
        <p:txBody>
          <a:bodyPr wrap="square">
            <a:spAutoFit/>
          </a:bodyPr>
          <a:lstStyle/>
          <a:p>
            <a:pPr algn="ctr"/>
            <a:r>
              <a:rPr lang="en-US" sz="2000" b="1" dirty="0" smtClean="0">
                <a:solidFill>
                  <a:srgbClr val="FFFF00"/>
                </a:solidFill>
                <a:latin typeface="Arial" panose="020B0604020202020204" pitchFamily="34" charset="0"/>
                <a:cs typeface="Arial" panose="020B0604020202020204" pitchFamily="34" charset="0"/>
              </a:rPr>
              <a:t>NEVER remove your dev board from the breadboard without full anti-static protection: </a:t>
            </a:r>
            <a:r>
              <a:rPr lang="en-US" sz="2000" b="1" i="1" dirty="0" smtClean="0">
                <a:solidFill>
                  <a:srgbClr val="FFFF00"/>
                </a:solidFill>
                <a:latin typeface="Arial" panose="020B0604020202020204" pitchFamily="34" charset="0"/>
                <a:cs typeface="Arial" panose="020B0604020202020204" pitchFamily="34" charset="0"/>
              </a:rPr>
              <a:t>wrist strap and anti-static work surface!</a:t>
            </a:r>
            <a:endParaRPr lang="en-US" sz="2000" b="1" i="1" dirty="0">
              <a:solidFill>
                <a:srgbClr val="FFFF00"/>
              </a:solidFill>
              <a:latin typeface="Arial" panose="020B0604020202020204" pitchFamily="34" charset="0"/>
              <a:cs typeface="Arial" panose="020B0604020202020204" pitchFamily="34" charset="0"/>
            </a:endParaRPr>
          </a:p>
        </p:txBody>
      </p:sp>
      <p:sp>
        <p:nvSpPr>
          <p:cNvPr id="6" name="Rectangle 5"/>
          <p:cNvSpPr/>
          <p:nvPr/>
        </p:nvSpPr>
        <p:spPr>
          <a:xfrm>
            <a:off x="1676400" y="5181600"/>
            <a:ext cx="2933700" cy="523220"/>
          </a:xfrm>
          <a:prstGeom prst="rect">
            <a:avLst/>
          </a:prstGeom>
          <a:solidFill>
            <a:srgbClr val="000066"/>
          </a:solidFill>
        </p:spPr>
        <p:txBody>
          <a:bodyPr wrap="square">
            <a:spAutoFit/>
          </a:bodyPr>
          <a:lstStyle/>
          <a:p>
            <a:r>
              <a:rPr lang="en-US" sz="1400" b="1" dirty="0" smtClean="0">
                <a:solidFill>
                  <a:schemeClr val="bg1"/>
                </a:solidFill>
                <a:latin typeface="Arial" panose="020B0604020202020204" pitchFamily="34" charset="0"/>
                <a:cs typeface="Arial" panose="020B0604020202020204" pitchFamily="34" charset="0"/>
              </a:rPr>
              <a:t>Use </a:t>
            </a:r>
            <a:r>
              <a:rPr lang="en-US" sz="1400" b="1" dirty="0" smtClean="0">
                <a:solidFill>
                  <a:schemeClr val="bg1"/>
                </a:solidFill>
                <a:latin typeface="Arial" panose="020B0604020202020204" pitchFamily="34" charset="0"/>
                <a:cs typeface="Arial" panose="020B0604020202020204" pitchFamily="34" charset="0"/>
              </a:rPr>
              <a:t>the</a:t>
            </a:r>
            <a:r>
              <a:rPr lang="en-US" sz="1400" b="1" dirty="0" smtClean="0">
                <a:solidFill>
                  <a:schemeClr val="bg1"/>
                </a:solidFill>
                <a:latin typeface="Arial" panose="020B0604020202020204" pitchFamily="34" charset="0"/>
                <a:cs typeface="Arial" panose="020B0604020202020204" pitchFamily="34" charset="0"/>
              </a:rPr>
              <a:t> inner rail </a:t>
            </a:r>
            <a:r>
              <a:rPr lang="en-US" sz="1400" b="1" dirty="0" smtClean="0">
                <a:solidFill>
                  <a:schemeClr val="bg1"/>
                </a:solidFill>
                <a:latin typeface="Arial" panose="020B0604020202020204" pitchFamily="34" charset="0"/>
                <a:cs typeface="Arial" panose="020B0604020202020204" pitchFamily="34" charset="0"/>
              </a:rPr>
              <a:t>for grounding, regardless of </a:t>
            </a:r>
            <a:r>
              <a:rPr lang="en-US" sz="1400" b="1" dirty="0" smtClean="0">
                <a:solidFill>
                  <a:schemeClr val="bg1"/>
                </a:solidFill>
                <a:latin typeface="Arial" panose="020B0604020202020204" pitchFamily="34" charset="0"/>
                <a:cs typeface="Arial" panose="020B0604020202020204" pitchFamily="34" charset="0"/>
              </a:rPr>
              <a:t>stripe </a:t>
            </a:r>
            <a:r>
              <a:rPr lang="en-US" sz="1400" b="1" dirty="0" smtClean="0">
                <a:solidFill>
                  <a:schemeClr val="bg1"/>
                </a:solidFill>
                <a:latin typeface="Arial" panose="020B0604020202020204" pitchFamily="34" charset="0"/>
                <a:cs typeface="Arial" panose="020B0604020202020204" pitchFamily="34" charset="0"/>
              </a:rPr>
              <a:t>color</a:t>
            </a:r>
            <a:endParaRPr lang="en-US"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060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7078</TotalTime>
  <Words>3770</Words>
  <Application>Microsoft Office PowerPoint</Application>
  <PresentationFormat>On-screen Show (4:3)</PresentationFormat>
  <Paragraphs>320</Paragraphs>
  <Slides>32</Slides>
  <Notes>0</Notes>
  <HiddenSlides>0</HiddenSlides>
  <MMClips>0</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Office Theme</vt:lpstr>
      <vt:lpstr>1_Office Theme</vt:lpstr>
      <vt:lpstr>SEICHE 2022 Introduction to Arduino Lesson 7/8– Grounding, ESD, Breadboards, Schematics, Resistors, Connecting LEDs</vt:lpstr>
      <vt:lpstr>REMEMBER!</vt:lpstr>
      <vt:lpstr>Lesson Plan Overview</vt:lpstr>
      <vt:lpstr>Lesson 7 and 8 – Connections</vt:lpstr>
      <vt:lpstr>Grounding – What is a Ground?</vt:lpstr>
      <vt:lpstr>Grounding – Earth Ground</vt:lpstr>
      <vt:lpstr>Electrostatic Discharge – The Phantom Menace</vt:lpstr>
      <vt:lpstr>Breadboard Wiring</vt:lpstr>
      <vt:lpstr>Electrostatic Discharge – MC Protection</vt:lpstr>
      <vt:lpstr>Schematic Diagrams</vt:lpstr>
      <vt:lpstr>Our First Component – Resistors!</vt:lpstr>
      <vt:lpstr>Measuring Resistance</vt:lpstr>
      <vt:lpstr>Light Emitting Diodes</vt:lpstr>
      <vt:lpstr>Light Emitting Diodes</vt:lpstr>
      <vt:lpstr>Ballast and Dropping Resistors</vt:lpstr>
      <vt:lpstr>Parts of an Arduino Sketch</vt:lpstr>
      <vt:lpstr>ESP32 Specifications</vt:lpstr>
      <vt:lpstr>Time to Get Wired</vt:lpstr>
      <vt:lpstr>Connect The Dots</vt:lpstr>
      <vt:lpstr>Let There Be Light</vt:lpstr>
      <vt:lpstr>Anatomy of a sketch</vt:lpstr>
      <vt:lpstr>Advanced Modding Challenge</vt:lpstr>
      <vt:lpstr>History of Telecommunications Part 2</vt:lpstr>
      <vt:lpstr>Local Area Networks</vt:lpstr>
      <vt:lpstr>Wireless LAN (WiFi)</vt:lpstr>
      <vt:lpstr>Cellular Voice Networks</vt:lpstr>
      <vt:lpstr>Cellular Data Networks</vt:lpstr>
      <vt:lpstr>WiFi and Cellular</vt:lpstr>
      <vt:lpstr>The Internet - Architecture</vt:lpstr>
      <vt:lpstr>The OSI/ISO Layered Network Model</vt:lpstr>
      <vt:lpstr>ISO/OSI vs The TCP/IP Model</vt:lpstr>
      <vt:lpstr>Formal End of Lesson 7</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134</cp:revision>
  <cp:lastPrinted>2022-03-20T02:50:51Z</cp:lastPrinted>
  <dcterms:created xsi:type="dcterms:W3CDTF">2022-02-01T06:18:00Z</dcterms:created>
  <dcterms:modified xsi:type="dcterms:W3CDTF">2022-03-20T03:54:19Z</dcterms:modified>
</cp:coreProperties>
</file>